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257A8F-B330-49CD-A6DE-6E37738F735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291C6-7C40-4891-BDED-9E17949C510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52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57A8F-B330-49CD-A6DE-6E37738F735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291C6-7C40-4891-BDED-9E17949C5108}" type="slidenum">
              <a:rPr lang="en-US" smtClean="0"/>
              <a:t>‹#›</a:t>
            </a:fld>
            <a:endParaRPr lang="en-US"/>
          </a:p>
        </p:txBody>
      </p:sp>
    </p:spTree>
    <p:extLst>
      <p:ext uri="{BB962C8B-B14F-4D97-AF65-F5344CB8AC3E}">
        <p14:creationId xmlns:p14="http://schemas.microsoft.com/office/powerpoint/2010/main" val="300224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57A8F-B330-49CD-A6DE-6E37738F735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291C6-7C40-4891-BDED-9E17949C5108}" type="slidenum">
              <a:rPr lang="en-US" smtClean="0"/>
              <a:t>‹#›</a:t>
            </a:fld>
            <a:endParaRPr lang="en-US"/>
          </a:p>
        </p:txBody>
      </p:sp>
    </p:spTree>
    <p:extLst>
      <p:ext uri="{BB962C8B-B14F-4D97-AF65-F5344CB8AC3E}">
        <p14:creationId xmlns:p14="http://schemas.microsoft.com/office/powerpoint/2010/main" val="57701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57A8F-B330-49CD-A6DE-6E37738F735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291C6-7C40-4891-BDED-9E17949C5108}" type="slidenum">
              <a:rPr lang="en-US" smtClean="0"/>
              <a:t>‹#›</a:t>
            </a:fld>
            <a:endParaRPr lang="en-US"/>
          </a:p>
        </p:txBody>
      </p:sp>
    </p:spTree>
    <p:extLst>
      <p:ext uri="{BB962C8B-B14F-4D97-AF65-F5344CB8AC3E}">
        <p14:creationId xmlns:p14="http://schemas.microsoft.com/office/powerpoint/2010/main" val="305044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257A8F-B330-49CD-A6DE-6E37738F735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291C6-7C40-4891-BDED-9E17949C510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18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257A8F-B330-49CD-A6DE-6E37738F735F}"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291C6-7C40-4891-BDED-9E17949C5108}" type="slidenum">
              <a:rPr lang="en-US" smtClean="0"/>
              <a:t>‹#›</a:t>
            </a:fld>
            <a:endParaRPr lang="en-US"/>
          </a:p>
        </p:txBody>
      </p:sp>
    </p:spTree>
    <p:extLst>
      <p:ext uri="{BB962C8B-B14F-4D97-AF65-F5344CB8AC3E}">
        <p14:creationId xmlns:p14="http://schemas.microsoft.com/office/powerpoint/2010/main" val="149609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257A8F-B330-49CD-A6DE-6E37738F735F}" type="datetimeFigureOut">
              <a:rPr lang="en-US" smtClean="0"/>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291C6-7C40-4891-BDED-9E17949C5108}" type="slidenum">
              <a:rPr lang="en-US" smtClean="0"/>
              <a:t>‹#›</a:t>
            </a:fld>
            <a:endParaRPr lang="en-US"/>
          </a:p>
        </p:txBody>
      </p:sp>
    </p:spTree>
    <p:extLst>
      <p:ext uri="{BB962C8B-B14F-4D97-AF65-F5344CB8AC3E}">
        <p14:creationId xmlns:p14="http://schemas.microsoft.com/office/powerpoint/2010/main" val="103228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257A8F-B330-49CD-A6DE-6E37738F735F}"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291C6-7C40-4891-BDED-9E17949C5108}" type="slidenum">
              <a:rPr lang="en-US" smtClean="0"/>
              <a:t>‹#›</a:t>
            </a:fld>
            <a:endParaRPr lang="en-US"/>
          </a:p>
        </p:txBody>
      </p:sp>
    </p:spTree>
    <p:extLst>
      <p:ext uri="{BB962C8B-B14F-4D97-AF65-F5344CB8AC3E}">
        <p14:creationId xmlns:p14="http://schemas.microsoft.com/office/powerpoint/2010/main" val="151723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5257A8F-B330-49CD-A6DE-6E37738F735F}" type="datetimeFigureOut">
              <a:rPr lang="en-US" smtClean="0"/>
              <a:t>3/12/2022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D3291C6-7C40-4891-BDED-9E17949C5108}" type="slidenum">
              <a:rPr lang="en-US" smtClean="0"/>
              <a:t>‹#›</a:t>
            </a:fld>
            <a:endParaRPr lang="en-US"/>
          </a:p>
        </p:txBody>
      </p:sp>
    </p:spTree>
    <p:extLst>
      <p:ext uri="{BB962C8B-B14F-4D97-AF65-F5344CB8AC3E}">
        <p14:creationId xmlns:p14="http://schemas.microsoft.com/office/powerpoint/2010/main" val="123914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5257A8F-B330-49CD-A6DE-6E37738F735F}" type="datetimeFigureOut">
              <a:rPr lang="en-US" smtClean="0"/>
              <a:t>3/12/2022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D3291C6-7C40-4891-BDED-9E17949C5108}" type="slidenum">
              <a:rPr lang="en-US" smtClean="0"/>
              <a:t>‹#›</a:t>
            </a:fld>
            <a:endParaRPr lang="en-US"/>
          </a:p>
        </p:txBody>
      </p:sp>
    </p:spTree>
    <p:extLst>
      <p:ext uri="{BB962C8B-B14F-4D97-AF65-F5344CB8AC3E}">
        <p14:creationId xmlns:p14="http://schemas.microsoft.com/office/powerpoint/2010/main" val="11559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257A8F-B330-49CD-A6DE-6E37738F735F}"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291C6-7C40-4891-BDED-9E17949C5108}" type="slidenum">
              <a:rPr lang="en-US" smtClean="0"/>
              <a:t>‹#›</a:t>
            </a:fld>
            <a:endParaRPr lang="en-US"/>
          </a:p>
        </p:txBody>
      </p:sp>
    </p:spTree>
    <p:extLst>
      <p:ext uri="{BB962C8B-B14F-4D97-AF65-F5344CB8AC3E}">
        <p14:creationId xmlns:p14="http://schemas.microsoft.com/office/powerpoint/2010/main" val="68634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5257A8F-B330-49CD-A6DE-6E37738F735F}" type="datetimeFigureOut">
              <a:rPr lang="en-US" smtClean="0"/>
              <a:t>3/12/2022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D3291C6-7C40-4891-BDED-9E17949C510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1506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461249-B4AA-41A0-8BE1-BEC370C10F0C}"/>
              </a:ext>
            </a:extLst>
          </p:cNvPr>
          <p:cNvPicPr>
            <a:picLocks noChangeAspect="1"/>
          </p:cNvPicPr>
          <p:nvPr/>
        </p:nvPicPr>
        <p:blipFill>
          <a:blip r:embed="rId2"/>
          <a:stretch>
            <a:fillRect/>
          </a:stretch>
        </p:blipFill>
        <p:spPr>
          <a:xfrm>
            <a:off x="2491410" y="1280284"/>
            <a:ext cx="6758608" cy="1489420"/>
          </a:xfrm>
          <a:prstGeom prst="rect">
            <a:avLst/>
          </a:prstGeom>
          <a:effectLst>
            <a:outerShdw blurRad="76200" dir="18900000" sy="23000" kx="-1200000" algn="bl" rotWithShape="0">
              <a:prstClr val="black">
                <a:alpha val="20000"/>
              </a:prstClr>
            </a:outerShdw>
          </a:effectLst>
          <a:scene3d>
            <a:camera prst="orthographicFront"/>
            <a:lightRig rig="threePt" dir="t"/>
          </a:scene3d>
          <a:sp3d>
            <a:bevelT prst="slope"/>
          </a:sp3d>
        </p:spPr>
      </p:pic>
      <p:sp>
        <p:nvSpPr>
          <p:cNvPr id="2" name="Rectangle 1">
            <a:extLst>
              <a:ext uri="{FF2B5EF4-FFF2-40B4-BE49-F238E27FC236}">
                <a16:creationId xmlns:a16="http://schemas.microsoft.com/office/drawing/2014/main" id="{1F68F191-3BBA-4E12-B40A-E4CCE9BE5103}"/>
              </a:ext>
            </a:extLst>
          </p:cNvPr>
          <p:cNvSpPr/>
          <p:nvPr/>
        </p:nvSpPr>
        <p:spPr>
          <a:xfrm>
            <a:off x="3246783" y="3429000"/>
            <a:ext cx="5618921" cy="8514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chemeClr val="tx1"/>
                </a:solidFill>
              </a:rPr>
              <a:t>Part one</a:t>
            </a:r>
          </a:p>
        </p:txBody>
      </p:sp>
      <p:sp>
        <p:nvSpPr>
          <p:cNvPr id="5" name="Rectangle 4">
            <a:extLst>
              <a:ext uri="{FF2B5EF4-FFF2-40B4-BE49-F238E27FC236}">
                <a16:creationId xmlns:a16="http://schemas.microsoft.com/office/drawing/2014/main" id="{D63381A6-A808-4A68-8B0E-77ABA3E4A30B}"/>
              </a:ext>
            </a:extLst>
          </p:cNvPr>
          <p:cNvSpPr/>
          <p:nvPr/>
        </p:nvSpPr>
        <p:spPr>
          <a:xfrm>
            <a:off x="4969565" y="6174064"/>
            <a:ext cx="2173355" cy="2664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tx1"/>
                </a:solidFill>
              </a:rPr>
              <a:t>Dr.Widad</a:t>
            </a:r>
          </a:p>
        </p:txBody>
      </p:sp>
    </p:spTree>
    <p:extLst>
      <p:ext uri="{BB962C8B-B14F-4D97-AF65-F5344CB8AC3E}">
        <p14:creationId xmlns:p14="http://schemas.microsoft.com/office/powerpoint/2010/main" val="405284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657937-5D6B-4D77-A18E-D841DD539FD2}"/>
              </a:ext>
            </a:extLst>
          </p:cNvPr>
          <p:cNvPicPr>
            <a:picLocks noChangeAspect="1"/>
          </p:cNvPicPr>
          <p:nvPr/>
        </p:nvPicPr>
        <p:blipFill>
          <a:blip r:embed="rId2"/>
          <a:stretch>
            <a:fillRect/>
          </a:stretch>
        </p:blipFill>
        <p:spPr>
          <a:xfrm>
            <a:off x="914401" y="609600"/>
            <a:ext cx="9978886" cy="5512904"/>
          </a:xfrm>
          <a:prstGeom prst="rect">
            <a:avLst/>
          </a:prstGeom>
        </p:spPr>
      </p:pic>
    </p:spTree>
    <p:extLst>
      <p:ext uri="{BB962C8B-B14F-4D97-AF65-F5344CB8AC3E}">
        <p14:creationId xmlns:p14="http://schemas.microsoft.com/office/powerpoint/2010/main" val="270342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2CCFFC-EED5-43A4-B057-7B1D684588A8}"/>
              </a:ext>
            </a:extLst>
          </p:cNvPr>
          <p:cNvPicPr>
            <a:picLocks noChangeAspect="1"/>
          </p:cNvPicPr>
          <p:nvPr/>
        </p:nvPicPr>
        <p:blipFill>
          <a:blip r:embed="rId2"/>
          <a:stretch>
            <a:fillRect/>
          </a:stretch>
        </p:blipFill>
        <p:spPr>
          <a:xfrm>
            <a:off x="1338470" y="556591"/>
            <a:ext cx="9700591" cy="5923721"/>
          </a:xfrm>
          <a:prstGeom prst="rect">
            <a:avLst/>
          </a:prstGeom>
        </p:spPr>
      </p:pic>
    </p:spTree>
    <p:extLst>
      <p:ext uri="{BB962C8B-B14F-4D97-AF65-F5344CB8AC3E}">
        <p14:creationId xmlns:p14="http://schemas.microsoft.com/office/powerpoint/2010/main" val="53970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54A148-4132-4A67-B3C7-08C122800336}"/>
              </a:ext>
            </a:extLst>
          </p:cNvPr>
          <p:cNvPicPr>
            <a:picLocks noChangeAspect="1"/>
          </p:cNvPicPr>
          <p:nvPr/>
        </p:nvPicPr>
        <p:blipFill>
          <a:blip r:embed="rId2"/>
          <a:stretch>
            <a:fillRect/>
          </a:stretch>
        </p:blipFill>
        <p:spPr>
          <a:xfrm>
            <a:off x="1179443" y="1046922"/>
            <a:ext cx="10018643" cy="5035826"/>
          </a:xfrm>
          <a:prstGeom prst="rect">
            <a:avLst/>
          </a:prstGeom>
        </p:spPr>
      </p:pic>
      <p:sp>
        <p:nvSpPr>
          <p:cNvPr id="5" name="Rectangle 4">
            <a:extLst>
              <a:ext uri="{FF2B5EF4-FFF2-40B4-BE49-F238E27FC236}">
                <a16:creationId xmlns:a16="http://schemas.microsoft.com/office/drawing/2014/main" id="{C2FDB654-573D-4E98-B99B-C7896AAFEDA8}"/>
              </a:ext>
            </a:extLst>
          </p:cNvPr>
          <p:cNvSpPr/>
          <p:nvPr/>
        </p:nvSpPr>
        <p:spPr>
          <a:xfrm>
            <a:off x="3472071" y="221974"/>
            <a:ext cx="4598504" cy="526774"/>
          </a:xfrm>
          <a:prstGeom prst="rect">
            <a:avLst/>
          </a:prstGeom>
          <a:solidFill>
            <a:srgbClr val="FFFF00"/>
          </a:solidFill>
          <a:effectLst>
            <a:outerShdw blurRad="76200" dir="18900000" sy="23000" kx="-1200000" algn="bl" rotWithShape="0">
              <a:prstClr val="black">
                <a:alpha val="2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chemeClr val="tx1"/>
                </a:solidFill>
              </a:rPr>
              <a:t>Molecular Weight</a:t>
            </a:r>
          </a:p>
        </p:txBody>
      </p:sp>
      <p:sp>
        <p:nvSpPr>
          <p:cNvPr id="2" name="Rectangle 1">
            <a:extLst>
              <a:ext uri="{FF2B5EF4-FFF2-40B4-BE49-F238E27FC236}">
                <a16:creationId xmlns:a16="http://schemas.microsoft.com/office/drawing/2014/main" id="{891D2389-9FC3-416D-84CF-06953532728F}"/>
              </a:ext>
            </a:extLst>
          </p:cNvPr>
          <p:cNvSpPr/>
          <p:nvPr/>
        </p:nvSpPr>
        <p:spPr>
          <a:xfrm>
            <a:off x="4028661" y="6380922"/>
            <a:ext cx="5247861" cy="4704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Widad.salih</a:t>
            </a:r>
            <a:endParaRPr lang="en-US" b="1" i="1" dirty="0">
              <a:solidFill>
                <a:schemeClr val="tx1"/>
              </a:solidFill>
            </a:endParaRPr>
          </a:p>
          <a:p>
            <a:pPr algn="ctr"/>
            <a:r>
              <a:rPr lang="en-US" b="1" i="1" dirty="0">
                <a:solidFill>
                  <a:schemeClr val="tx1"/>
                </a:solidFill>
              </a:rPr>
              <a:t>9\3\2022</a:t>
            </a:r>
          </a:p>
        </p:txBody>
      </p:sp>
    </p:spTree>
    <p:extLst>
      <p:ext uri="{BB962C8B-B14F-4D97-AF65-F5344CB8AC3E}">
        <p14:creationId xmlns:p14="http://schemas.microsoft.com/office/powerpoint/2010/main" val="77073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E131EB-36F8-4E41-AFC0-A8115373260F}"/>
              </a:ext>
            </a:extLst>
          </p:cNvPr>
          <p:cNvPicPr>
            <a:picLocks noChangeAspect="1"/>
          </p:cNvPicPr>
          <p:nvPr/>
        </p:nvPicPr>
        <p:blipFill>
          <a:blip r:embed="rId2"/>
          <a:stretch>
            <a:fillRect/>
          </a:stretch>
        </p:blipFill>
        <p:spPr>
          <a:xfrm>
            <a:off x="742122" y="344557"/>
            <a:ext cx="10840277" cy="5883965"/>
          </a:xfrm>
          <a:prstGeom prst="rect">
            <a:avLst/>
          </a:prstGeom>
        </p:spPr>
      </p:pic>
    </p:spTree>
    <p:extLst>
      <p:ext uri="{BB962C8B-B14F-4D97-AF65-F5344CB8AC3E}">
        <p14:creationId xmlns:p14="http://schemas.microsoft.com/office/powerpoint/2010/main" val="127695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636A0B-67D5-4C27-A0B9-38760570E39C}"/>
              </a:ext>
            </a:extLst>
          </p:cNvPr>
          <p:cNvPicPr>
            <a:picLocks noChangeAspect="1"/>
          </p:cNvPicPr>
          <p:nvPr/>
        </p:nvPicPr>
        <p:blipFill>
          <a:blip r:embed="rId2"/>
          <a:stretch>
            <a:fillRect/>
          </a:stretch>
        </p:blipFill>
        <p:spPr>
          <a:xfrm>
            <a:off x="331304" y="225287"/>
            <a:ext cx="11489635" cy="6135756"/>
          </a:xfrm>
          <a:prstGeom prst="rect">
            <a:avLst/>
          </a:prstGeom>
        </p:spPr>
      </p:pic>
    </p:spTree>
    <p:extLst>
      <p:ext uri="{BB962C8B-B14F-4D97-AF65-F5344CB8AC3E}">
        <p14:creationId xmlns:p14="http://schemas.microsoft.com/office/powerpoint/2010/main" val="251050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2AF281-124D-4B8E-950B-21A4B9F6D691}"/>
              </a:ext>
            </a:extLst>
          </p:cNvPr>
          <p:cNvPicPr>
            <a:picLocks noChangeAspect="1"/>
          </p:cNvPicPr>
          <p:nvPr/>
        </p:nvPicPr>
        <p:blipFill>
          <a:blip r:embed="rId2"/>
          <a:stretch>
            <a:fillRect/>
          </a:stretch>
        </p:blipFill>
        <p:spPr>
          <a:xfrm>
            <a:off x="662609" y="291547"/>
            <a:ext cx="11012556" cy="5897217"/>
          </a:xfrm>
          <a:prstGeom prst="rect">
            <a:avLst/>
          </a:prstGeom>
        </p:spPr>
      </p:pic>
    </p:spTree>
    <p:extLst>
      <p:ext uri="{BB962C8B-B14F-4D97-AF65-F5344CB8AC3E}">
        <p14:creationId xmlns:p14="http://schemas.microsoft.com/office/powerpoint/2010/main" val="140511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02F394-310C-4612-9877-19AB123B6B1E}"/>
              </a:ext>
            </a:extLst>
          </p:cNvPr>
          <p:cNvPicPr>
            <a:picLocks noChangeAspect="1"/>
          </p:cNvPicPr>
          <p:nvPr/>
        </p:nvPicPr>
        <p:blipFill>
          <a:blip r:embed="rId2"/>
          <a:stretch>
            <a:fillRect/>
          </a:stretch>
        </p:blipFill>
        <p:spPr>
          <a:xfrm>
            <a:off x="357809" y="278296"/>
            <a:ext cx="11264348" cy="5417654"/>
          </a:xfrm>
          <a:prstGeom prst="rect">
            <a:avLst/>
          </a:prstGeom>
        </p:spPr>
      </p:pic>
      <p:pic>
        <p:nvPicPr>
          <p:cNvPr id="5" name="Picture 4">
            <a:extLst>
              <a:ext uri="{FF2B5EF4-FFF2-40B4-BE49-F238E27FC236}">
                <a16:creationId xmlns:a16="http://schemas.microsoft.com/office/drawing/2014/main" id="{4CC60216-F165-485E-A232-8B8CF7920B2C}"/>
              </a:ext>
            </a:extLst>
          </p:cNvPr>
          <p:cNvPicPr>
            <a:picLocks noChangeAspect="1"/>
          </p:cNvPicPr>
          <p:nvPr/>
        </p:nvPicPr>
        <p:blipFill>
          <a:blip r:embed="rId3"/>
          <a:stretch>
            <a:fillRect/>
          </a:stretch>
        </p:blipFill>
        <p:spPr>
          <a:xfrm>
            <a:off x="2612542" y="5695950"/>
            <a:ext cx="7629525" cy="600075"/>
          </a:xfrm>
          <a:prstGeom prst="rect">
            <a:avLst/>
          </a:prstGeom>
        </p:spPr>
      </p:pic>
    </p:spTree>
    <p:extLst>
      <p:ext uri="{BB962C8B-B14F-4D97-AF65-F5344CB8AC3E}">
        <p14:creationId xmlns:p14="http://schemas.microsoft.com/office/powerpoint/2010/main" val="311963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B4F4D5-E0D4-451C-BDEF-E1BEC511FEFC}"/>
              </a:ext>
            </a:extLst>
          </p:cNvPr>
          <p:cNvPicPr>
            <a:picLocks noChangeAspect="1"/>
          </p:cNvPicPr>
          <p:nvPr/>
        </p:nvPicPr>
        <p:blipFill>
          <a:blip r:embed="rId2"/>
          <a:stretch>
            <a:fillRect/>
          </a:stretch>
        </p:blipFill>
        <p:spPr>
          <a:xfrm>
            <a:off x="331304" y="291548"/>
            <a:ext cx="11224592" cy="5870713"/>
          </a:xfrm>
          <a:prstGeom prst="rect">
            <a:avLst/>
          </a:prstGeom>
        </p:spPr>
      </p:pic>
    </p:spTree>
    <p:extLst>
      <p:ext uri="{BB962C8B-B14F-4D97-AF65-F5344CB8AC3E}">
        <p14:creationId xmlns:p14="http://schemas.microsoft.com/office/powerpoint/2010/main" val="75230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BC71B-114B-46D6-8E92-9E7492AE6EA4}"/>
              </a:ext>
            </a:extLst>
          </p:cNvPr>
          <p:cNvPicPr>
            <a:picLocks noChangeAspect="1"/>
          </p:cNvPicPr>
          <p:nvPr/>
        </p:nvPicPr>
        <p:blipFill>
          <a:blip r:embed="rId2"/>
          <a:stretch>
            <a:fillRect/>
          </a:stretch>
        </p:blipFill>
        <p:spPr>
          <a:xfrm>
            <a:off x="331304" y="278296"/>
            <a:ext cx="11542643" cy="6056243"/>
          </a:xfrm>
          <a:prstGeom prst="rect">
            <a:avLst/>
          </a:prstGeom>
        </p:spPr>
      </p:pic>
    </p:spTree>
    <p:extLst>
      <p:ext uri="{BB962C8B-B14F-4D97-AF65-F5344CB8AC3E}">
        <p14:creationId xmlns:p14="http://schemas.microsoft.com/office/powerpoint/2010/main" val="1155364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AEB8AF-ED78-4005-BD58-5D5F93BFAE35}"/>
              </a:ext>
            </a:extLst>
          </p:cNvPr>
          <p:cNvPicPr>
            <a:picLocks noChangeAspect="1"/>
          </p:cNvPicPr>
          <p:nvPr/>
        </p:nvPicPr>
        <p:blipFill>
          <a:blip r:embed="rId2"/>
          <a:stretch>
            <a:fillRect/>
          </a:stretch>
        </p:blipFill>
        <p:spPr>
          <a:xfrm>
            <a:off x="596348" y="92765"/>
            <a:ext cx="11012556" cy="6042992"/>
          </a:xfrm>
          <a:prstGeom prst="rect">
            <a:avLst/>
          </a:prstGeom>
        </p:spPr>
      </p:pic>
    </p:spTree>
    <p:extLst>
      <p:ext uri="{BB962C8B-B14F-4D97-AF65-F5344CB8AC3E}">
        <p14:creationId xmlns:p14="http://schemas.microsoft.com/office/powerpoint/2010/main" val="63252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50DF64-F045-4034-8972-737B396A6B27}"/>
              </a:ext>
            </a:extLst>
          </p:cNvPr>
          <p:cNvPicPr>
            <a:picLocks noChangeAspect="1"/>
          </p:cNvPicPr>
          <p:nvPr/>
        </p:nvPicPr>
        <p:blipFill>
          <a:blip r:embed="rId2"/>
          <a:stretch>
            <a:fillRect/>
          </a:stretch>
        </p:blipFill>
        <p:spPr>
          <a:xfrm>
            <a:off x="1961322" y="967409"/>
            <a:ext cx="8825948" cy="5486399"/>
          </a:xfrm>
          <a:prstGeom prst="rect">
            <a:avLst/>
          </a:prstGeom>
        </p:spPr>
      </p:pic>
    </p:spTree>
    <p:extLst>
      <p:ext uri="{BB962C8B-B14F-4D97-AF65-F5344CB8AC3E}">
        <p14:creationId xmlns:p14="http://schemas.microsoft.com/office/powerpoint/2010/main" val="2731268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69650C-4143-40D4-801E-5CAF2476DDB4}"/>
              </a:ext>
            </a:extLst>
          </p:cNvPr>
          <p:cNvPicPr>
            <a:picLocks noChangeAspect="1"/>
          </p:cNvPicPr>
          <p:nvPr/>
        </p:nvPicPr>
        <p:blipFill>
          <a:blip r:embed="rId2"/>
          <a:stretch>
            <a:fillRect/>
          </a:stretch>
        </p:blipFill>
        <p:spPr>
          <a:xfrm>
            <a:off x="410818" y="159027"/>
            <a:ext cx="11237843" cy="6149008"/>
          </a:xfrm>
          <a:prstGeom prst="rect">
            <a:avLst/>
          </a:prstGeom>
        </p:spPr>
      </p:pic>
    </p:spTree>
    <p:extLst>
      <p:ext uri="{BB962C8B-B14F-4D97-AF65-F5344CB8AC3E}">
        <p14:creationId xmlns:p14="http://schemas.microsoft.com/office/powerpoint/2010/main" val="268405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722A53-0097-49CF-9C3E-2333C834B13F}"/>
              </a:ext>
            </a:extLst>
          </p:cNvPr>
          <p:cNvPicPr>
            <a:picLocks noChangeAspect="1"/>
          </p:cNvPicPr>
          <p:nvPr/>
        </p:nvPicPr>
        <p:blipFill>
          <a:blip r:embed="rId2"/>
          <a:stretch>
            <a:fillRect/>
          </a:stretch>
        </p:blipFill>
        <p:spPr>
          <a:xfrm>
            <a:off x="238540" y="291548"/>
            <a:ext cx="11463130" cy="6109252"/>
          </a:xfrm>
          <a:prstGeom prst="rect">
            <a:avLst/>
          </a:prstGeom>
        </p:spPr>
      </p:pic>
    </p:spTree>
    <p:extLst>
      <p:ext uri="{BB962C8B-B14F-4D97-AF65-F5344CB8AC3E}">
        <p14:creationId xmlns:p14="http://schemas.microsoft.com/office/powerpoint/2010/main" val="176534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ED62B-78DB-473D-829F-AADA4BB688E2}"/>
              </a:ext>
            </a:extLst>
          </p:cNvPr>
          <p:cNvPicPr>
            <a:picLocks noChangeAspect="1"/>
          </p:cNvPicPr>
          <p:nvPr/>
        </p:nvPicPr>
        <p:blipFill>
          <a:blip r:embed="rId2"/>
          <a:stretch>
            <a:fillRect/>
          </a:stretch>
        </p:blipFill>
        <p:spPr>
          <a:xfrm>
            <a:off x="795130" y="384313"/>
            <a:ext cx="10933044" cy="5618922"/>
          </a:xfrm>
          <a:prstGeom prst="rect">
            <a:avLst/>
          </a:prstGeom>
        </p:spPr>
      </p:pic>
    </p:spTree>
    <p:extLst>
      <p:ext uri="{BB962C8B-B14F-4D97-AF65-F5344CB8AC3E}">
        <p14:creationId xmlns:p14="http://schemas.microsoft.com/office/powerpoint/2010/main" val="1836449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1CDD61-C167-4E38-B580-1E2D5E3FBC5E}"/>
              </a:ext>
            </a:extLst>
          </p:cNvPr>
          <p:cNvPicPr>
            <a:picLocks noChangeAspect="1"/>
          </p:cNvPicPr>
          <p:nvPr/>
        </p:nvPicPr>
        <p:blipFill>
          <a:blip r:embed="rId2"/>
          <a:stretch>
            <a:fillRect/>
          </a:stretch>
        </p:blipFill>
        <p:spPr>
          <a:xfrm>
            <a:off x="927653" y="516835"/>
            <a:ext cx="10535478" cy="5261113"/>
          </a:xfrm>
          <a:prstGeom prst="rect">
            <a:avLst/>
          </a:prstGeom>
        </p:spPr>
      </p:pic>
    </p:spTree>
    <p:extLst>
      <p:ext uri="{BB962C8B-B14F-4D97-AF65-F5344CB8AC3E}">
        <p14:creationId xmlns:p14="http://schemas.microsoft.com/office/powerpoint/2010/main" val="395194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D4537-1EC3-444B-AA7B-B322C957DABD}"/>
              </a:ext>
            </a:extLst>
          </p:cNvPr>
          <p:cNvPicPr>
            <a:picLocks noChangeAspect="1"/>
          </p:cNvPicPr>
          <p:nvPr/>
        </p:nvPicPr>
        <p:blipFill>
          <a:blip r:embed="rId2"/>
          <a:stretch>
            <a:fillRect/>
          </a:stretch>
        </p:blipFill>
        <p:spPr>
          <a:xfrm>
            <a:off x="715617" y="369197"/>
            <a:ext cx="10919792" cy="5793064"/>
          </a:xfrm>
          <a:prstGeom prst="rect">
            <a:avLst/>
          </a:prstGeom>
        </p:spPr>
      </p:pic>
    </p:spTree>
    <p:extLst>
      <p:ext uri="{BB962C8B-B14F-4D97-AF65-F5344CB8AC3E}">
        <p14:creationId xmlns:p14="http://schemas.microsoft.com/office/powerpoint/2010/main" val="12825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CD179-109E-4C05-8FBC-58D03B17DA8A}"/>
              </a:ext>
            </a:extLst>
          </p:cNvPr>
          <p:cNvPicPr>
            <a:picLocks noChangeAspect="1"/>
          </p:cNvPicPr>
          <p:nvPr/>
        </p:nvPicPr>
        <p:blipFill>
          <a:blip r:embed="rId2"/>
          <a:stretch>
            <a:fillRect/>
          </a:stretch>
        </p:blipFill>
        <p:spPr>
          <a:xfrm>
            <a:off x="490330" y="225287"/>
            <a:ext cx="11264348" cy="6109251"/>
          </a:xfrm>
          <a:prstGeom prst="rect">
            <a:avLst/>
          </a:prstGeom>
        </p:spPr>
      </p:pic>
    </p:spTree>
    <p:extLst>
      <p:ext uri="{BB962C8B-B14F-4D97-AF65-F5344CB8AC3E}">
        <p14:creationId xmlns:p14="http://schemas.microsoft.com/office/powerpoint/2010/main" val="1736105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3652ED-FCFB-4639-8DA0-E96D6AF9E1F9}"/>
              </a:ext>
            </a:extLst>
          </p:cNvPr>
          <p:cNvSpPr/>
          <p:nvPr/>
        </p:nvSpPr>
        <p:spPr>
          <a:xfrm>
            <a:off x="3140765" y="102704"/>
            <a:ext cx="5618921" cy="7586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rPr>
              <a:t>Characterization of Polymers using Thermal Analysis ( TGA,DSC )</a:t>
            </a:r>
          </a:p>
        </p:txBody>
      </p:sp>
      <p:sp>
        <p:nvSpPr>
          <p:cNvPr id="5" name="Rectangle 4">
            <a:extLst>
              <a:ext uri="{FF2B5EF4-FFF2-40B4-BE49-F238E27FC236}">
                <a16:creationId xmlns:a16="http://schemas.microsoft.com/office/drawing/2014/main" id="{05738B94-0BD4-45E8-AF23-9FBD7B6EE625}"/>
              </a:ext>
            </a:extLst>
          </p:cNvPr>
          <p:cNvSpPr/>
          <p:nvPr/>
        </p:nvSpPr>
        <p:spPr>
          <a:xfrm>
            <a:off x="993913" y="1195574"/>
            <a:ext cx="9886122" cy="680251"/>
          </a:xfrm>
          <a:prstGeom prst="rect">
            <a:avLst/>
          </a:prstGeom>
        </p:spPr>
        <p:txBody>
          <a:bodyPr wrap="square">
            <a:spAutoFit/>
          </a:bodyPr>
          <a:lstStyle/>
          <a:p>
            <a:pPr algn="ctr">
              <a:lnSpc>
                <a:spcPct val="107000"/>
              </a:lnSpc>
              <a:spcAft>
                <a:spcPts val="800"/>
              </a:spcAft>
            </a:pPr>
            <a:r>
              <a:rPr lang="en-US" b="1" dirty="0">
                <a:solidFill>
                  <a:srgbClr val="000000"/>
                </a:solidFill>
                <a:latin typeface="Aharoni" panose="02010803020104030203" pitchFamily="2" charset="-79"/>
                <a:ea typeface="Calibri" panose="020F0502020204030204" pitchFamily="34" charset="0"/>
                <a:cs typeface="Aharoni" panose="02010803020104030203" pitchFamily="2" charset="-79"/>
              </a:rPr>
              <a:t>The importance of polymers in our daily lives has not come about arbitrarily, but rather as a result of the distinct advantages that they offer. These advantages include:-</a:t>
            </a:r>
            <a:endParaRPr lang="en-US" sz="2400" b="1"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7" name="Rectangle 6">
            <a:extLst>
              <a:ext uri="{FF2B5EF4-FFF2-40B4-BE49-F238E27FC236}">
                <a16:creationId xmlns:a16="http://schemas.microsoft.com/office/drawing/2014/main" id="{5C0FFFC0-A7F1-46D6-B5B6-A8FF33F3C293}"/>
              </a:ext>
            </a:extLst>
          </p:cNvPr>
          <p:cNvSpPr/>
          <p:nvPr/>
        </p:nvSpPr>
        <p:spPr>
          <a:xfrm>
            <a:off x="556591" y="2040835"/>
            <a:ext cx="11277600" cy="337930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Low density, Light Weight, Good thermal and electric insulator , resistance to corrosion effect, chemical resistance, good coloring , dimensional stability , absorption of mechanical shock </a:t>
            </a:r>
          </a:p>
        </p:txBody>
      </p:sp>
    </p:spTree>
    <p:extLst>
      <p:ext uri="{BB962C8B-B14F-4D97-AF65-F5344CB8AC3E}">
        <p14:creationId xmlns:p14="http://schemas.microsoft.com/office/powerpoint/2010/main" val="2667698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F7D-D77B-48DE-93C3-A8382E6AE620}"/>
              </a:ext>
            </a:extLst>
          </p:cNvPr>
          <p:cNvSpPr/>
          <p:nvPr/>
        </p:nvSpPr>
        <p:spPr>
          <a:xfrm>
            <a:off x="2279374" y="371062"/>
            <a:ext cx="6679096" cy="649356"/>
          </a:xfrm>
          <a:prstGeom prst="rect">
            <a:avLst/>
          </a:prstGeom>
          <a:solidFill>
            <a:srgbClr val="FFFF00"/>
          </a:solidFill>
          <a:effectLst>
            <a:outerShdw blurRad="76200" dir="13500000" sy="23000" kx="1200000" algn="br" rotWithShape="0">
              <a:prstClr val="black">
                <a:alpha val="2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Crystallization Behavior of Semi crystalline PET </a:t>
            </a:r>
          </a:p>
        </p:txBody>
      </p:sp>
      <p:sp>
        <p:nvSpPr>
          <p:cNvPr id="6" name="Rectangle 5">
            <a:extLst>
              <a:ext uri="{FF2B5EF4-FFF2-40B4-BE49-F238E27FC236}">
                <a16:creationId xmlns:a16="http://schemas.microsoft.com/office/drawing/2014/main" id="{9590D0F8-26E3-4F6A-B226-523195B3FB73}"/>
              </a:ext>
            </a:extLst>
          </p:cNvPr>
          <p:cNvSpPr/>
          <p:nvPr/>
        </p:nvSpPr>
        <p:spPr>
          <a:xfrm>
            <a:off x="954157" y="1219201"/>
            <a:ext cx="10257182" cy="135172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Polyethylene terephthalate (PET) is a semi-crystalline thermoplastic polymer with a relatively slow crystallization rate. High cooling rates lead to a high amorphous content, high glass transition steps (</a:t>
            </a:r>
            <a:r>
              <a:rPr lang="en-US" b="1" dirty="0" err="1">
                <a:solidFill>
                  <a:schemeClr val="tx1"/>
                </a:solidFill>
              </a:rPr>
              <a:t>Tg</a:t>
            </a:r>
            <a:r>
              <a:rPr lang="en-US" b="1" dirty="0">
                <a:solidFill>
                  <a:schemeClr val="tx1"/>
                </a:solidFill>
              </a:rPr>
              <a:t>) and post-crystallization during heating. </a:t>
            </a:r>
          </a:p>
        </p:txBody>
      </p:sp>
      <p:sp>
        <p:nvSpPr>
          <p:cNvPr id="7" name="Rectangle 6">
            <a:extLst>
              <a:ext uri="{FF2B5EF4-FFF2-40B4-BE49-F238E27FC236}">
                <a16:creationId xmlns:a16="http://schemas.microsoft.com/office/drawing/2014/main" id="{8B2977DF-4304-44F2-A9D1-C63E388F8035}"/>
              </a:ext>
            </a:extLst>
          </p:cNvPr>
          <p:cNvSpPr/>
          <p:nvPr/>
        </p:nvSpPr>
        <p:spPr>
          <a:xfrm>
            <a:off x="967409" y="2570922"/>
            <a:ext cx="10257182" cy="135172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Low cooling rates allow more crystalline parts to crystallize during cooling, leading to a smaller glass transition step and no post-crystallization. The material then has an increased crystallinity and therefore loses its transparency. </a:t>
            </a:r>
          </a:p>
        </p:txBody>
      </p:sp>
      <p:sp>
        <p:nvSpPr>
          <p:cNvPr id="8" name="Rectangle 7">
            <a:extLst>
              <a:ext uri="{FF2B5EF4-FFF2-40B4-BE49-F238E27FC236}">
                <a16:creationId xmlns:a16="http://schemas.microsoft.com/office/drawing/2014/main" id="{7483075D-444A-43DE-9B67-03D310B4DD5B}"/>
              </a:ext>
            </a:extLst>
          </p:cNvPr>
          <p:cNvSpPr/>
          <p:nvPr/>
        </p:nvSpPr>
        <p:spPr>
          <a:xfrm>
            <a:off x="967409" y="3972339"/>
            <a:ext cx="10257182" cy="232575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pPr algn="ctr"/>
            <a:r>
              <a:rPr lang="en-US" b="1" dirty="0">
                <a:solidFill>
                  <a:schemeClr val="tx1"/>
                </a:solidFill>
              </a:rPr>
              <a:t>Enthalpy (</a:t>
            </a:r>
            <a:r>
              <a:rPr lang="en-US" b="1" dirty="0" err="1">
                <a:solidFill>
                  <a:schemeClr val="tx1"/>
                </a:solidFill>
              </a:rPr>
              <a:t>exo</a:t>
            </a:r>
            <a:r>
              <a:rPr lang="en-US" b="1" dirty="0">
                <a:solidFill>
                  <a:schemeClr val="tx1"/>
                </a:solidFill>
              </a:rPr>
              <a:t>/endothermal DSC effects) or mass loss (TGA) </a:t>
            </a:r>
          </a:p>
          <a:p>
            <a:pPr algn="ctr"/>
            <a:r>
              <a:rPr lang="en-US" b="1" dirty="0">
                <a:solidFill>
                  <a:schemeClr val="tx1"/>
                </a:solidFill>
              </a:rPr>
              <a:t>∙Reaction type </a:t>
            </a:r>
          </a:p>
          <a:p>
            <a:pPr algn="ctr"/>
            <a:r>
              <a:rPr lang="en-US" b="1" dirty="0">
                <a:solidFill>
                  <a:schemeClr val="tx1"/>
                </a:solidFill>
              </a:rPr>
              <a:t>∙Activation energy </a:t>
            </a:r>
          </a:p>
          <a:p>
            <a:pPr algn="ctr"/>
            <a:r>
              <a:rPr lang="en-US" b="1" dirty="0">
                <a:solidFill>
                  <a:schemeClr val="tx1"/>
                </a:solidFill>
              </a:rPr>
              <a:t>∙Pre-exponential factor </a:t>
            </a:r>
          </a:p>
          <a:p>
            <a:pPr algn="ctr"/>
            <a:r>
              <a:rPr lang="en-US" b="1" dirty="0">
                <a:solidFill>
                  <a:schemeClr val="tx1"/>
                </a:solidFill>
              </a:rPr>
              <a:t>∙Order of reaction </a:t>
            </a:r>
          </a:p>
          <a:p>
            <a:pPr algn="ctr"/>
            <a:r>
              <a:rPr lang="en-US" b="1" dirty="0">
                <a:solidFill>
                  <a:schemeClr val="tx1"/>
                </a:solidFill>
              </a:rPr>
              <a:t>∙Order of autocatalysis </a:t>
            </a:r>
          </a:p>
          <a:p>
            <a:pPr algn="ctr"/>
            <a:r>
              <a:rPr lang="en-US" b="1" dirty="0">
                <a:solidFill>
                  <a:schemeClr val="tx1"/>
                </a:solidFill>
              </a:rPr>
              <a:t>∙Additional kinetic parameters</a:t>
            </a:r>
          </a:p>
        </p:txBody>
      </p:sp>
    </p:spTree>
    <p:extLst>
      <p:ext uri="{BB962C8B-B14F-4D97-AF65-F5344CB8AC3E}">
        <p14:creationId xmlns:p14="http://schemas.microsoft.com/office/powerpoint/2010/main" val="3130155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9C10AC-DD51-438D-9C33-54B745B021F4}"/>
              </a:ext>
            </a:extLst>
          </p:cNvPr>
          <p:cNvPicPr>
            <a:picLocks noChangeAspect="1"/>
          </p:cNvPicPr>
          <p:nvPr/>
        </p:nvPicPr>
        <p:blipFill>
          <a:blip r:embed="rId2"/>
          <a:stretch>
            <a:fillRect/>
          </a:stretch>
        </p:blipFill>
        <p:spPr>
          <a:xfrm>
            <a:off x="450573" y="715618"/>
            <a:ext cx="10508973" cy="4713218"/>
          </a:xfrm>
          <a:prstGeom prst="rect">
            <a:avLst/>
          </a:prstGeom>
        </p:spPr>
      </p:pic>
    </p:spTree>
    <p:extLst>
      <p:ext uri="{BB962C8B-B14F-4D97-AF65-F5344CB8AC3E}">
        <p14:creationId xmlns:p14="http://schemas.microsoft.com/office/powerpoint/2010/main" val="879696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A1EA06-672A-4253-ABB7-D88BAEC1F7D7}"/>
              </a:ext>
            </a:extLst>
          </p:cNvPr>
          <p:cNvSpPr/>
          <p:nvPr/>
        </p:nvSpPr>
        <p:spPr>
          <a:xfrm>
            <a:off x="2279374" y="371062"/>
            <a:ext cx="6679096" cy="649356"/>
          </a:xfrm>
          <a:prstGeom prst="rect">
            <a:avLst/>
          </a:prstGeom>
          <a:solidFill>
            <a:srgbClr val="FFFF00"/>
          </a:solidFill>
          <a:effectLst>
            <a:outerShdw blurRad="76200" dir="13500000" sy="23000" kx="1200000" algn="br" rotWithShape="0">
              <a:prstClr val="black">
                <a:alpha val="2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Influence of Atmospheric Moisture </a:t>
            </a:r>
          </a:p>
        </p:txBody>
      </p:sp>
      <p:sp>
        <p:nvSpPr>
          <p:cNvPr id="5" name="Rectangle 4">
            <a:extLst>
              <a:ext uri="{FF2B5EF4-FFF2-40B4-BE49-F238E27FC236}">
                <a16:creationId xmlns:a16="http://schemas.microsoft.com/office/drawing/2014/main" id="{3443B681-4049-4694-BC6C-7DAF5E5E4907}"/>
              </a:ext>
            </a:extLst>
          </p:cNvPr>
          <p:cNvSpPr/>
          <p:nvPr/>
        </p:nvSpPr>
        <p:spPr>
          <a:xfrm>
            <a:off x="954157" y="1219202"/>
            <a:ext cx="10257182" cy="80838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Polyamides absorb atmospheric moisture, which affects their mechanical properties</a:t>
            </a:r>
            <a:r>
              <a:rPr lang="en-US" dirty="0"/>
              <a:t>. </a:t>
            </a:r>
            <a:endParaRPr lang="en-US" b="1" dirty="0">
              <a:solidFill>
                <a:schemeClr val="tx1"/>
              </a:solidFill>
            </a:endParaRPr>
          </a:p>
        </p:txBody>
      </p:sp>
      <p:sp>
        <p:nvSpPr>
          <p:cNvPr id="6" name="Rectangle 5">
            <a:extLst>
              <a:ext uri="{FF2B5EF4-FFF2-40B4-BE49-F238E27FC236}">
                <a16:creationId xmlns:a16="http://schemas.microsoft.com/office/drawing/2014/main" id="{35F247AB-5663-47EB-9E79-92B7676DCEF0}"/>
              </a:ext>
            </a:extLst>
          </p:cNvPr>
          <p:cNvSpPr/>
          <p:nvPr/>
        </p:nvSpPr>
        <p:spPr>
          <a:xfrm>
            <a:off x="967409" y="2226368"/>
            <a:ext cx="10257182" cy="19811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endothermic peak at -28 C 1st heating (red curve) indicates the glass transition of the moist PA6. The endothermic effect between 20°C and 180°C is due to the evaporation of water contained in the sample. In the 2nd heating, the sample is dry and the glass transition temperature is shifted to 55°C. Water acts as a plasticizer and lowers the glass transition temperature. The peaks at 225°C (1st heating) and 220°C (2nd heating) are related to melting. The 2nd heating additionally shows a cold crystallization at 196°C. </a:t>
            </a:r>
          </a:p>
        </p:txBody>
      </p:sp>
    </p:spTree>
    <p:extLst>
      <p:ext uri="{BB962C8B-B14F-4D97-AF65-F5344CB8AC3E}">
        <p14:creationId xmlns:p14="http://schemas.microsoft.com/office/powerpoint/2010/main" val="287573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157C23-CB03-4F92-9780-C855C0B1DFB2}"/>
              </a:ext>
            </a:extLst>
          </p:cNvPr>
          <p:cNvPicPr>
            <a:picLocks noChangeAspect="1"/>
          </p:cNvPicPr>
          <p:nvPr/>
        </p:nvPicPr>
        <p:blipFill>
          <a:blip r:embed="rId2"/>
          <a:stretch>
            <a:fillRect/>
          </a:stretch>
        </p:blipFill>
        <p:spPr>
          <a:xfrm>
            <a:off x="728871" y="543339"/>
            <a:ext cx="10455964" cy="5711687"/>
          </a:xfrm>
          <a:prstGeom prst="rect">
            <a:avLst/>
          </a:prstGeom>
        </p:spPr>
      </p:pic>
    </p:spTree>
    <p:extLst>
      <p:ext uri="{BB962C8B-B14F-4D97-AF65-F5344CB8AC3E}">
        <p14:creationId xmlns:p14="http://schemas.microsoft.com/office/powerpoint/2010/main" val="3617283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199895-0B2B-4909-BD36-132A1F5D2BF1}"/>
              </a:ext>
            </a:extLst>
          </p:cNvPr>
          <p:cNvPicPr>
            <a:picLocks noChangeAspect="1"/>
          </p:cNvPicPr>
          <p:nvPr/>
        </p:nvPicPr>
        <p:blipFill>
          <a:blip r:embed="rId2"/>
          <a:stretch>
            <a:fillRect/>
          </a:stretch>
        </p:blipFill>
        <p:spPr>
          <a:xfrm>
            <a:off x="1457739" y="609600"/>
            <a:ext cx="9329531" cy="5327374"/>
          </a:xfrm>
          <a:prstGeom prst="rect">
            <a:avLst/>
          </a:prstGeom>
        </p:spPr>
      </p:pic>
    </p:spTree>
    <p:extLst>
      <p:ext uri="{BB962C8B-B14F-4D97-AF65-F5344CB8AC3E}">
        <p14:creationId xmlns:p14="http://schemas.microsoft.com/office/powerpoint/2010/main" val="2499539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E27674-1D89-4F73-A5BA-7B50342071FA}"/>
              </a:ext>
            </a:extLst>
          </p:cNvPr>
          <p:cNvSpPr/>
          <p:nvPr/>
        </p:nvSpPr>
        <p:spPr>
          <a:xfrm>
            <a:off x="2279374" y="371062"/>
            <a:ext cx="6679096" cy="649356"/>
          </a:xfrm>
          <a:prstGeom prst="rect">
            <a:avLst/>
          </a:prstGeom>
          <a:solidFill>
            <a:srgbClr val="FFFF00"/>
          </a:solidFill>
          <a:effectLst>
            <a:outerShdw blurRad="76200" dir="13500000" sy="23000" kx="1200000" algn="br" rotWithShape="0">
              <a:prstClr val="black">
                <a:alpha val="2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Plasticizer Influence on the Cold Flexibility </a:t>
            </a:r>
          </a:p>
        </p:txBody>
      </p:sp>
      <p:sp>
        <p:nvSpPr>
          <p:cNvPr id="5" name="Rectangle 4">
            <a:extLst>
              <a:ext uri="{FF2B5EF4-FFF2-40B4-BE49-F238E27FC236}">
                <a16:creationId xmlns:a16="http://schemas.microsoft.com/office/drawing/2014/main" id="{C411DD1B-ABCB-494D-8D46-435183EDD48D}"/>
              </a:ext>
            </a:extLst>
          </p:cNvPr>
          <p:cNvSpPr/>
          <p:nvPr/>
        </p:nvSpPr>
        <p:spPr>
          <a:xfrm>
            <a:off x="954157" y="1219202"/>
            <a:ext cx="10257182" cy="80838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Plasticizers or dispersants are additives which increase the plasticity or fluidity of a material. When cooled below the glass transition temperature, </a:t>
            </a:r>
          </a:p>
        </p:txBody>
      </p:sp>
      <p:sp>
        <p:nvSpPr>
          <p:cNvPr id="6" name="Rectangle 5">
            <a:extLst>
              <a:ext uri="{FF2B5EF4-FFF2-40B4-BE49-F238E27FC236}">
                <a16:creationId xmlns:a16="http://schemas.microsoft.com/office/drawing/2014/main" id="{4036ADD0-40BD-4A7D-B9AA-8960A7A4373E}"/>
              </a:ext>
            </a:extLst>
          </p:cNvPr>
          <p:cNvSpPr/>
          <p:nvPr/>
        </p:nvSpPr>
        <p:spPr>
          <a:xfrm>
            <a:off x="967409" y="2226367"/>
            <a:ext cx="10257182" cy="205408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These measurements were carried out on three NBR samples differing in their plasticizer content. It can be observed that modification of the NBR plasticizer content yields different glass transition temperatures. The cold flexibility can be improved by increasing the plasticizer content. </a:t>
            </a:r>
          </a:p>
        </p:txBody>
      </p:sp>
    </p:spTree>
    <p:extLst>
      <p:ext uri="{BB962C8B-B14F-4D97-AF65-F5344CB8AC3E}">
        <p14:creationId xmlns:p14="http://schemas.microsoft.com/office/powerpoint/2010/main" val="3258445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74E4CA-3E1E-4692-8533-06C1055318AF}"/>
              </a:ext>
            </a:extLst>
          </p:cNvPr>
          <p:cNvPicPr>
            <a:picLocks noChangeAspect="1"/>
          </p:cNvPicPr>
          <p:nvPr/>
        </p:nvPicPr>
        <p:blipFill>
          <a:blip r:embed="rId2"/>
          <a:stretch>
            <a:fillRect/>
          </a:stretch>
        </p:blipFill>
        <p:spPr>
          <a:xfrm>
            <a:off x="662609" y="437322"/>
            <a:ext cx="10561982" cy="5671930"/>
          </a:xfrm>
          <a:prstGeom prst="rect">
            <a:avLst/>
          </a:prstGeom>
        </p:spPr>
      </p:pic>
    </p:spTree>
    <p:extLst>
      <p:ext uri="{BB962C8B-B14F-4D97-AF65-F5344CB8AC3E}">
        <p14:creationId xmlns:p14="http://schemas.microsoft.com/office/powerpoint/2010/main" val="3944322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F20044-F808-4C14-9D00-C8B622FCCF0F}"/>
              </a:ext>
            </a:extLst>
          </p:cNvPr>
          <p:cNvSpPr/>
          <p:nvPr/>
        </p:nvSpPr>
        <p:spPr>
          <a:xfrm>
            <a:off x="2279374" y="371062"/>
            <a:ext cx="6679096" cy="649356"/>
          </a:xfrm>
          <a:prstGeom prst="rect">
            <a:avLst/>
          </a:prstGeom>
          <a:solidFill>
            <a:srgbClr val="FFFF00"/>
          </a:solidFill>
          <a:effectLst>
            <a:outerShdw blurRad="76200" dir="13500000" sy="23000" kx="1200000" algn="br" rotWithShape="0">
              <a:prstClr val="black">
                <a:alpha val="2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Curing Reaction</a:t>
            </a:r>
          </a:p>
        </p:txBody>
      </p:sp>
      <p:sp>
        <p:nvSpPr>
          <p:cNvPr id="5" name="Rectangle 4">
            <a:extLst>
              <a:ext uri="{FF2B5EF4-FFF2-40B4-BE49-F238E27FC236}">
                <a16:creationId xmlns:a16="http://schemas.microsoft.com/office/drawing/2014/main" id="{A766A892-210B-41A3-8FB1-F887FA8CBB2A}"/>
              </a:ext>
            </a:extLst>
          </p:cNvPr>
          <p:cNvSpPr/>
          <p:nvPr/>
        </p:nvSpPr>
        <p:spPr>
          <a:xfrm>
            <a:off x="954157" y="1219201"/>
            <a:ext cx="10257182" cy="434671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Polycondensation of Phenolic Resin</a:t>
            </a:r>
          </a:p>
          <a:p>
            <a:pPr algn="ctr"/>
            <a:r>
              <a:rPr lang="en-US" sz="2000" b="1" dirty="0">
                <a:solidFill>
                  <a:schemeClr val="tx1"/>
                </a:solidFill>
              </a:rPr>
              <a:t>The curing reaction of phenolic resins is caused by polycondensation. The endothermal release of the polycondensation products overlaps the exothermal curing. In such cases, curing can only be investigated with standard DSC measurements using autoclaves, or with high-pressure DSC measurements  </a:t>
            </a:r>
          </a:p>
        </p:txBody>
      </p:sp>
    </p:spTree>
    <p:extLst>
      <p:ext uri="{BB962C8B-B14F-4D97-AF65-F5344CB8AC3E}">
        <p14:creationId xmlns:p14="http://schemas.microsoft.com/office/powerpoint/2010/main" val="1570806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A8F419-61F3-464A-8251-B340F3406776}"/>
              </a:ext>
            </a:extLst>
          </p:cNvPr>
          <p:cNvPicPr>
            <a:picLocks noChangeAspect="1"/>
          </p:cNvPicPr>
          <p:nvPr/>
        </p:nvPicPr>
        <p:blipFill>
          <a:blip r:embed="rId2"/>
          <a:stretch>
            <a:fillRect/>
          </a:stretch>
        </p:blipFill>
        <p:spPr>
          <a:xfrm>
            <a:off x="1192695" y="599661"/>
            <a:ext cx="9223513" cy="5658678"/>
          </a:xfrm>
          <a:prstGeom prst="rect">
            <a:avLst/>
          </a:prstGeom>
        </p:spPr>
      </p:pic>
    </p:spTree>
    <p:extLst>
      <p:ext uri="{BB962C8B-B14F-4D97-AF65-F5344CB8AC3E}">
        <p14:creationId xmlns:p14="http://schemas.microsoft.com/office/powerpoint/2010/main" val="800477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B92F58-7967-4906-A31F-EA07254A0FC0}"/>
              </a:ext>
            </a:extLst>
          </p:cNvPr>
          <p:cNvSpPr/>
          <p:nvPr/>
        </p:nvSpPr>
        <p:spPr>
          <a:xfrm>
            <a:off x="2623931" y="371062"/>
            <a:ext cx="6679096" cy="649356"/>
          </a:xfrm>
          <a:prstGeom prst="rect">
            <a:avLst/>
          </a:prstGeom>
          <a:solidFill>
            <a:srgbClr val="FFFF00"/>
          </a:solidFill>
          <a:effectLst>
            <a:outerShdw blurRad="76200" dir="13500000" sy="23000" kx="1200000" algn="br" rotWithShape="0">
              <a:prstClr val="black">
                <a:alpha val="2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Curing Reaction-Activation Energy</a:t>
            </a:r>
          </a:p>
        </p:txBody>
      </p:sp>
      <p:pic>
        <p:nvPicPr>
          <p:cNvPr id="5" name="Picture 4">
            <a:extLst>
              <a:ext uri="{FF2B5EF4-FFF2-40B4-BE49-F238E27FC236}">
                <a16:creationId xmlns:a16="http://schemas.microsoft.com/office/drawing/2014/main" id="{1778683A-1737-45D8-ACA8-26D5F6CF01D2}"/>
              </a:ext>
            </a:extLst>
          </p:cNvPr>
          <p:cNvPicPr>
            <a:picLocks noChangeAspect="1"/>
          </p:cNvPicPr>
          <p:nvPr/>
        </p:nvPicPr>
        <p:blipFill>
          <a:blip r:embed="rId2"/>
          <a:stretch>
            <a:fillRect/>
          </a:stretch>
        </p:blipFill>
        <p:spPr>
          <a:xfrm>
            <a:off x="1855304" y="1126435"/>
            <a:ext cx="8322366" cy="4810539"/>
          </a:xfrm>
          <a:prstGeom prst="rect">
            <a:avLst/>
          </a:prstGeom>
        </p:spPr>
      </p:pic>
    </p:spTree>
    <p:extLst>
      <p:ext uri="{BB962C8B-B14F-4D97-AF65-F5344CB8AC3E}">
        <p14:creationId xmlns:p14="http://schemas.microsoft.com/office/powerpoint/2010/main" val="2221966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E1794F-202E-4458-8696-6A8324402425}"/>
              </a:ext>
            </a:extLst>
          </p:cNvPr>
          <p:cNvPicPr>
            <a:picLocks noChangeAspect="1"/>
          </p:cNvPicPr>
          <p:nvPr/>
        </p:nvPicPr>
        <p:blipFill>
          <a:blip r:embed="rId2"/>
          <a:stretch>
            <a:fillRect/>
          </a:stretch>
        </p:blipFill>
        <p:spPr>
          <a:xfrm>
            <a:off x="609601" y="583096"/>
            <a:ext cx="10098156" cy="4612791"/>
          </a:xfrm>
          <a:prstGeom prst="rect">
            <a:avLst/>
          </a:prstGeom>
        </p:spPr>
      </p:pic>
    </p:spTree>
    <p:extLst>
      <p:ext uri="{BB962C8B-B14F-4D97-AF65-F5344CB8AC3E}">
        <p14:creationId xmlns:p14="http://schemas.microsoft.com/office/powerpoint/2010/main" val="38902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91C915-8ADC-47F1-8A1F-421A964DFF48}"/>
              </a:ext>
            </a:extLst>
          </p:cNvPr>
          <p:cNvPicPr>
            <a:picLocks noChangeAspect="1"/>
          </p:cNvPicPr>
          <p:nvPr/>
        </p:nvPicPr>
        <p:blipFill>
          <a:blip r:embed="rId2"/>
          <a:stretch>
            <a:fillRect/>
          </a:stretch>
        </p:blipFill>
        <p:spPr>
          <a:xfrm>
            <a:off x="1696279" y="581025"/>
            <a:ext cx="8097078" cy="5064401"/>
          </a:xfrm>
          <a:prstGeom prst="rect">
            <a:avLst/>
          </a:prstGeom>
        </p:spPr>
      </p:pic>
    </p:spTree>
    <p:extLst>
      <p:ext uri="{BB962C8B-B14F-4D97-AF65-F5344CB8AC3E}">
        <p14:creationId xmlns:p14="http://schemas.microsoft.com/office/powerpoint/2010/main" val="2390611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15C5CE-ABFF-4ADC-A1DA-496A6DCE71D4}"/>
              </a:ext>
            </a:extLst>
          </p:cNvPr>
          <p:cNvSpPr/>
          <p:nvPr/>
        </p:nvSpPr>
        <p:spPr>
          <a:xfrm>
            <a:off x="2623931" y="371062"/>
            <a:ext cx="6679096" cy="649356"/>
          </a:xfrm>
          <a:prstGeom prst="rect">
            <a:avLst/>
          </a:prstGeom>
          <a:solidFill>
            <a:srgbClr val="FFFF00"/>
          </a:solidFill>
          <a:effectLst>
            <a:outerShdw blurRad="76200" dir="13500000" sy="23000" kx="1200000" algn="br" rotWithShape="0">
              <a:prstClr val="black">
                <a:alpha val="2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Characterization of Polymers by TGA</a:t>
            </a:r>
          </a:p>
        </p:txBody>
      </p:sp>
      <p:sp>
        <p:nvSpPr>
          <p:cNvPr id="5" name="Rectangle 4">
            <a:extLst>
              <a:ext uri="{FF2B5EF4-FFF2-40B4-BE49-F238E27FC236}">
                <a16:creationId xmlns:a16="http://schemas.microsoft.com/office/drawing/2014/main" id="{CC283E2D-5FC0-4522-91FC-3C44B5D5DEE9}"/>
              </a:ext>
            </a:extLst>
          </p:cNvPr>
          <p:cNvSpPr/>
          <p:nvPr/>
        </p:nvSpPr>
        <p:spPr>
          <a:xfrm>
            <a:off x="3756992" y="1298713"/>
            <a:ext cx="4412974" cy="46382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Thermal Stabilities and Moisture Content</a:t>
            </a:r>
          </a:p>
        </p:txBody>
      </p:sp>
      <p:pic>
        <p:nvPicPr>
          <p:cNvPr id="7" name="Picture 6">
            <a:extLst>
              <a:ext uri="{FF2B5EF4-FFF2-40B4-BE49-F238E27FC236}">
                <a16:creationId xmlns:a16="http://schemas.microsoft.com/office/drawing/2014/main" id="{89C6C625-BE3A-4AE0-8EDD-83D5B53C62FD}"/>
              </a:ext>
            </a:extLst>
          </p:cNvPr>
          <p:cNvPicPr>
            <a:picLocks noChangeAspect="1"/>
          </p:cNvPicPr>
          <p:nvPr/>
        </p:nvPicPr>
        <p:blipFill>
          <a:blip r:embed="rId2"/>
          <a:stretch>
            <a:fillRect/>
          </a:stretch>
        </p:blipFill>
        <p:spPr>
          <a:xfrm>
            <a:off x="3260035" y="2347912"/>
            <a:ext cx="5406887" cy="3681827"/>
          </a:xfrm>
          <a:prstGeom prst="rect">
            <a:avLst/>
          </a:prstGeom>
        </p:spPr>
      </p:pic>
    </p:spTree>
    <p:extLst>
      <p:ext uri="{BB962C8B-B14F-4D97-AF65-F5344CB8AC3E}">
        <p14:creationId xmlns:p14="http://schemas.microsoft.com/office/powerpoint/2010/main" val="186431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F56651-C1D2-47FE-9FC9-9265E49E6735}"/>
              </a:ext>
            </a:extLst>
          </p:cNvPr>
          <p:cNvSpPr/>
          <p:nvPr/>
        </p:nvSpPr>
        <p:spPr>
          <a:xfrm>
            <a:off x="3982279" y="265044"/>
            <a:ext cx="4412974" cy="46382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Thermal Stabilities and Moisture Content</a:t>
            </a:r>
          </a:p>
        </p:txBody>
      </p:sp>
      <p:pic>
        <p:nvPicPr>
          <p:cNvPr id="5" name="Picture 4">
            <a:extLst>
              <a:ext uri="{FF2B5EF4-FFF2-40B4-BE49-F238E27FC236}">
                <a16:creationId xmlns:a16="http://schemas.microsoft.com/office/drawing/2014/main" id="{DFDA4D34-DB55-4327-8A60-62291975148E}"/>
              </a:ext>
            </a:extLst>
          </p:cNvPr>
          <p:cNvPicPr>
            <a:picLocks noChangeAspect="1"/>
          </p:cNvPicPr>
          <p:nvPr/>
        </p:nvPicPr>
        <p:blipFill>
          <a:blip r:embed="rId2"/>
          <a:stretch>
            <a:fillRect/>
          </a:stretch>
        </p:blipFill>
        <p:spPr>
          <a:xfrm>
            <a:off x="2226365" y="1126436"/>
            <a:ext cx="7673009" cy="4638260"/>
          </a:xfrm>
          <a:prstGeom prst="rect">
            <a:avLst/>
          </a:prstGeom>
        </p:spPr>
      </p:pic>
    </p:spTree>
    <p:extLst>
      <p:ext uri="{BB962C8B-B14F-4D97-AF65-F5344CB8AC3E}">
        <p14:creationId xmlns:p14="http://schemas.microsoft.com/office/powerpoint/2010/main" val="281081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79C462-0D50-4AE4-B40F-E7359DD6FB57}"/>
              </a:ext>
            </a:extLst>
          </p:cNvPr>
          <p:cNvPicPr>
            <a:picLocks noChangeAspect="1"/>
          </p:cNvPicPr>
          <p:nvPr/>
        </p:nvPicPr>
        <p:blipFill>
          <a:blip r:embed="rId2"/>
          <a:stretch>
            <a:fillRect/>
          </a:stretch>
        </p:blipFill>
        <p:spPr>
          <a:xfrm>
            <a:off x="1378226" y="702365"/>
            <a:ext cx="9978887" cy="5764695"/>
          </a:xfrm>
          <a:prstGeom prst="rect">
            <a:avLst/>
          </a:prstGeom>
        </p:spPr>
      </p:pic>
    </p:spTree>
    <p:extLst>
      <p:ext uri="{BB962C8B-B14F-4D97-AF65-F5344CB8AC3E}">
        <p14:creationId xmlns:p14="http://schemas.microsoft.com/office/powerpoint/2010/main" val="3776988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B08F9B-21E1-4462-AEC4-C02E85AE2C68}"/>
              </a:ext>
            </a:extLst>
          </p:cNvPr>
          <p:cNvSpPr/>
          <p:nvPr/>
        </p:nvSpPr>
        <p:spPr>
          <a:xfrm>
            <a:off x="2769704" y="265044"/>
            <a:ext cx="5625549" cy="46382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Compositional Analysis of Multi-component Polymers</a:t>
            </a:r>
          </a:p>
        </p:txBody>
      </p:sp>
      <p:pic>
        <p:nvPicPr>
          <p:cNvPr id="5" name="Picture 4">
            <a:extLst>
              <a:ext uri="{FF2B5EF4-FFF2-40B4-BE49-F238E27FC236}">
                <a16:creationId xmlns:a16="http://schemas.microsoft.com/office/drawing/2014/main" id="{A68A95EF-FC75-449D-A008-9BBAF2B5B15D}"/>
              </a:ext>
            </a:extLst>
          </p:cNvPr>
          <p:cNvPicPr>
            <a:picLocks noChangeAspect="1"/>
          </p:cNvPicPr>
          <p:nvPr/>
        </p:nvPicPr>
        <p:blipFill>
          <a:blip r:embed="rId2"/>
          <a:stretch>
            <a:fillRect/>
          </a:stretch>
        </p:blipFill>
        <p:spPr>
          <a:xfrm>
            <a:off x="2093843" y="1073427"/>
            <a:ext cx="8123583" cy="4784034"/>
          </a:xfrm>
          <a:prstGeom prst="rect">
            <a:avLst/>
          </a:prstGeom>
        </p:spPr>
      </p:pic>
    </p:spTree>
    <p:extLst>
      <p:ext uri="{BB962C8B-B14F-4D97-AF65-F5344CB8AC3E}">
        <p14:creationId xmlns:p14="http://schemas.microsoft.com/office/powerpoint/2010/main" val="3612077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7EF5BE-F83C-4B67-87A8-3285952649BF}"/>
              </a:ext>
            </a:extLst>
          </p:cNvPr>
          <p:cNvSpPr/>
          <p:nvPr/>
        </p:nvSpPr>
        <p:spPr>
          <a:xfrm>
            <a:off x="2769704" y="265044"/>
            <a:ext cx="5625549" cy="46382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Measurement of Low Level of Volatiles</a:t>
            </a:r>
          </a:p>
        </p:txBody>
      </p:sp>
      <p:pic>
        <p:nvPicPr>
          <p:cNvPr id="5" name="Picture 4">
            <a:extLst>
              <a:ext uri="{FF2B5EF4-FFF2-40B4-BE49-F238E27FC236}">
                <a16:creationId xmlns:a16="http://schemas.microsoft.com/office/drawing/2014/main" id="{66CA0653-7602-43A2-8ECF-627BDA8C5513}"/>
              </a:ext>
            </a:extLst>
          </p:cNvPr>
          <p:cNvPicPr>
            <a:picLocks noChangeAspect="1"/>
          </p:cNvPicPr>
          <p:nvPr/>
        </p:nvPicPr>
        <p:blipFill>
          <a:blip r:embed="rId2"/>
          <a:stretch>
            <a:fillRect/>
          </a:stretch>
        </p:blipFill>
        <p:spPr>
          <a:xfrm>
            <a:off x="1934818" y="937591"/>
            <a:ext cx="8030818" cy="4982817"/>
          </a:xfrm>
          <a:prstGeom prst="rect">
            <a:avLst/>
          </a:prstGeom>
        </p:spPr>
      </p:pic>
    </p:spTree>
    <p:extLst>
      <p:ext uri="{BB962C8B-B14F-4D97-AF65-F5344CB8AC3E}">
        <p14:creationId xmlns:p14="http://schemas.microsoft.com/office/powerpoint/2010/main" val="3509342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59D902-74ED-4EAD-AA20-CFB3B29EEAF6}"/>
              </a:ext>
            </a:extLst>
          </p:cNvPr>
          <p:cNvSpPr/>
          <p:nvPr/>
        </p:nvSpPr>
        <p:spPr>
          <a:xfrm>
            <a:off x="2623931" y="371062"/>
            <a:ext cx="6679096" cy="649356"/>
          </a:xfrm>
          <a:prstGeom prst="rect">
            <a:avLst/>
          </a:prstGeom>
          <a:solidFill>
            <a:srgbClr val="FFFF00"/>
          </a:solidFill>
          <a:effectLst>
            <a:outerShdw blurRad="76200" dir="13500000" sy="23000" kx="1200000" algn="br" rotWithShape="0">
              <a:prstClr val="black">
                <a:alpha val="2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Characterization of Polymers by FTIR</a:t>
            </a:r>
          </a:p>
        </p:txBody>
      </p:sp>
      <p:sp>
        <p:nvSpPr>
          <p:cNvPr id="5" name="Rectangle 4">
            <a:extLst>
              <a:ext uri="{FF2B5EF4-FFF2-40B4-BE49-F238E27FC236}">
                <a16:creationId xmlns:a16="http://schemas.microsoft.com/office/drawing/2014/main" id="{0930051D-B5D6-4EAD-9385-5A57AF165E6F}"/>
              </a:ext>
            </a:extLst>
          </p:cNvPr>
          <p:cNvSpPr/>
          <p:nvPr/>
        </p:nvSpPr>
        <p:spPr>
          <a:xfrm>
            <a:off x="384313" y="1364974"/>
            <a:ext cx="11171583" cy="412805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infrared (IR) spectroscopy is ideally suited to qualitative analysis of polymer starting materials and finished products as well as to quantification of components in polymer mixtures and to analysis of in-process samples.</a:t>
            </a:r>
            <a:r>
              <a:rPr lang="en-US" dirty="0"/>
              <a:t> </a:t>
            </a:r>
            <a:r>
              <a:rPr lang="en-US" b="1" dirty="0">
                <a:solidFill>
                  <a:schemeClr val="tx1"/>
                </a:solidFill>
              </a:rPr>
              <a:t>The IR spectrum derives from absorption of light exciting molecular vibrations. The positions of absorption bands in the spectrum give information about the presence or absence of specific functional groups in a molecule and as a whole the spectrum constitutes a “fingerprint” that can be used to determine the identity of the sample. A difference between two spectra indicates that the two samples are made up of different components.</a:t>
            </a:r>
          </a:p>
        </p:txBody>
      </p:sp>
    </p:spTree>
    <p:extLst>
      <p:ext uri="{BB962C8B-B14F-4D97-AF65-F5344CB8AC3E}">
        <p14:creationId xmlns:p14="http://schemas.microsoft.com/office/powerpoint/2010/main" val="1785611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5F56CF-B8C2-4541-835A-865AD962ECAD}"/>
              </a:ext>
            </a:extLst>
          </p:cNvPr>
          <p:cNvPicPr>
            <a:picLocks noChangeAspect="1"/>
          </p:cNvPicPr>
          <p:nvPr/>
        </p:nvPicPr>
        <p:blipFill>
          <a:blip r:embed="rId2"/>
          <a:stretch>
            <a:fillRect/>
          </a:stretch>
        </p:blipFill>
        <p:spPr>
          <a:xfrm>
            <a:off x="1245705" y="516835"/>
            <a:ext cx="9448800" cy="5565913"/>
          </a:xfrm>
          <a:prstGeom prst="rect">
            <a:avLst/>
          </a:prstGeom>
        </p:spPr>
      </p:pic>
      <p:cxnSp>
        <p:nvCxnSpPr>
          <p:cNvPr id="7" name="Straight Arrow Connector 6">
            <a:extLst>
              <a:ext uri="{FF2B5EF4-FFF2-40B4-BE49-F238E27FC236}">
                <a16:creationId xmlns:a16="http://schemas.microsoft.com/office/drawing/2014/main" id="{53947A78-E7ED-4687-A3CA-CC62BA0EB0C8}"/>
              </a:ext>
            </a:extLst>
          </p:cNvPr>
          <p:cNvCxnSpPr/>
          <p:nvPr/>
        </p:nvCxnSpPr>
        <p:spPr>
          <a:xfrm>
            <a:off x="3167270" y="1099930"/>
            <a:ext cx="503582" cy="583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A2C2F5E0-CD0F-4491-A352-0782E32841FA}"/>
              </a:ext>
            </a:extLst>
          </p:cNvPr>
          <p:cNvCxnSpPr/>
          <p:nvPr/>
        </p:nvCxnSpPr>
        <p:spPr>
          <a:xfrm>
            <a:off x="2862470" y="2199861"/>
            <a:ext cx="808382" cy="583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14BD1AA0-7D02-4FAA-B60C-F33FC3BE515B}"/>
              </a:ext>
            </a:extLst>
          </p:cNvPr>
          <p:cNvCxnSpPr/>
          <p:nvPr/>
        </p:nvCxnSpPr>
        <p:spPr>
          <a:xfrm flipH="1">
            <a:off x="6612835" y="1417983"/>
            <a:ext cx="715617" cy="5830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A4ED6A47-557D-4E60-9D19-F7F42B4E211F}"/>
              </a:ext>
            </a:extLst>
          </p:cNvPr>
          <p:cNvCxnSpPr/>
          <p:nvPr/>
        </p:nvCxnSpPr>
        <p:spPr>
          <a:xfrm flipH="1" flipV="1">
            <a:off x="6944139" y="1258957"/>
            <a:ext cx="185531" cy="159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FCB8807-47BC-4D32-8DAC-28CD7E9C5EAA}"/>
              </a:ext>
            </a:extLst>
          </p:cNvPr>
          <p:cNvCxnSpPr/>
          <p:nvPr/>
        </p:nvCxnSpPr>
        <p:spPr>
          <a:xfrm flipH="1" flipV="1">
            <a:off x="6798365" y="1099930"/>
            <a:ext cx="331305" cy="2915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C0D8B2BF-EBCC-4ED3-879A-C24886149DC6}"/>
              </a:ext>
            </a:extLst>
          </p:cNvPr>
          <p:cNvCxnSpPr/>
          <p:nvPr/>
        </p:nvCxnSpPr>
        <p:spPr>
          <a:xfrm flipV="1">
            <a:off x="4147930" y="3429000"/>
            <a:ext cx="0" cy="5864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D6C0A917-9A82-4F80-8033-2168B6831647}"/>
              </a:ext>
            </a:extLst>
          </p:cNvPr>
          <p:cNvCxnSpPr/>
          <p:nvPr/>
        </p:nvCxnSpPr>
        <p:spPr>
          <a:xfrm flipV="1">
            <a:off x="3167270" y="4518991"/>
            <a:ext cx="887895" cy="6361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07187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B19C15-8488-4286-A490-44E6BEB74988}"/>
              </a:ext>
            </a:extLst>
          </p:cNvPr>
          <p:cNvSpPr/>
          <p:nvPr/>
        </p:nvSpPr>
        <p:spPr>
          <a:xfrm>
            <a:off x="4320209" y="145775"/>
            <a:ext cx="3008243" cy="477077"/>
          </a:xfrm>
          <a:prstGeom prst="rect">
            <a:avLst/>
          </a:prstGeom>
          <a:solidFill>
            <a:schemeClr val="bg2">
              <a:lumMod val="90000"/>
            </a:schemeClr>
          </a:solidFill>
          <a:effectLst>
            <a:outerShdw blurRad="76200" dir="13500000" sy="23000" kx="1200000" algn="br" rotWithShape="0">
              <a:prstClr val="black">
                <a:alpha val="2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FTIR of Epoxy Resins</a:t>
            </a:r>
          </a:p>
        </p:txBody>
      </p:sp>
      <p:pic>
        <p:nvPicPr>
          <p:cNvPr id="5" name="Picture 4">
            <a:extLst>
              <a:ext uri="{FF2B5EF4-FFF2-40B4-BE49-F238E27FC236}">
                <a16:creationId xmlns:a16="http://schemas.microsoft.com/office/drawing/2014/main" id="{37BD908C-21A0-4B15-AC9A-83AD0FB9466E}"/>
              </a:ext>
            </a:extLst>
          </p:cNvPr>
          <p:cNvPicPr>
            <a:picLocks noChangeAspect="1"/>
          </p:cNvPicPr>
          <p:nvPr/>
        </p:nvPicPr>
        <p:blipFill>
          <a:blip r:embed="rId2"/>
          <a:stretch>
            <a:fillRect/>
          </a:stretch>
        </p:blipFill>
        <p:spPr>
          <a:xfrm>
            <a:off x="1683026" y="1030978"/>
            <a:ext cx="9117495" cy="4548187"/>
          </a:xfrm>
          <a:prstGeom prst="rect">
            <a:avLst/>
          </a:prstGeom>
        </p:spPr>
      </p:pic>
    </p:spTree>
    <p:extLst>
      <p:ext uri="{BB962C8B-B14F-4D97-AF65-F5344CB8AC3E}">
        <p14:creationId xmlns:p14="http://schemas.microsoft.com/office/powerpoint/2010/main" val="2436900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385817-628C-432F-B438-95A6531E379B}"/>
              </a:ext>
            </a:extLst>
          </p:cNvPr>
          <p:cNvPicPr>
            <a:picLocks noChangeAspect="1"/>
          </p:cNvPicPr>
          <p:nvPr/>
        </p:nvPicPr>
        <p:blipFill>
          <a:blip r:embed="rId2"/>
          <a:stretch>
            <a:fillRect/>
          </a:stretch>
        </p:blipFill>
        <p:spPr>
          <a:xfrm>
            <a:off x="1152939" y="914400"/>
            <a:ext cx="10164417" cy="5208104"/>
          </a:xfrm>
          <a:prstGeom prst="rect">
            <a:avLst/>
          </a:prstGeom>
        </p:spPr>
      </p:pic>
    </p:spTree>
    <p:extLst>
      <p:ext uri="{BB962C8B-B14F-4D97-AF65-F5344CB8AC3E}">
        <p14:creationId xmlns:p14="http://schemas.microsoft.com/office/powerpoint/2010/main" val="3401934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77D1D0-C458-44A2-8D30-04823CD37ECF}"/>
              </a:ext>
            </a:extLst>
          </p:cNvPr>
          <p:cNvSpPr/>
          <p:nvPr/>
        </p:nvSpPr>
        <p:spPr>
          <a:xfrm>
            <a:off x="410817" y="371061"/>
            <a:ext cx="11516140" cy="305793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highlight>
                  <a:srgbClr val="FFFF00"/>
                </a:highlight>
              </a:rPr>
              <a:t>The epoxy value (w(Ep)) of resin </a:t>
            </a:r>
            <a:r>
              <a:rPr lang="en-US" b="1" dirty="0">
                <a:solidFill>
                  <a:schemeClr val="tx1"/>
                </a:solidFill>
              </a:rPr>
              <a:t>was determined by analytical method [15]. This method was based on the back titration. 0.2 g of resin was added to 30 cm3 of 0.1 M-HCl and mixed for 2 h. Then unreacted HCl was re-titrated with phenolphthalein by standard </a:t>
            </a:r>
            <a:r>
              <a:rPr lang="en-US" b="1" dirty="0" err="1">
                <a:solidFill>
                  <a:schemeClr val="tx1"/>
                </a:solidFill>
              </a:rPr>
              <a:t>alkali</a:t>
            </a:r>
            <a:r>
              <a:rPr lang="en-US" b="1" dirty="0">
                <a:solidFill>
                  <a:schemeClr val="tx1"/>
                </a:solidFill>
              </a:rPr>
              <a:t> solution using the following formula</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where V1 is the volume of NaOH solution used </a:t>
            </a:r>
            <a:r>
              <a:rPr lang="en-US" b="1" dirty="0" err="1">
                <a:solidFill>
                  <a:schemeClr val="tx1"/>
                </a:solidFill>
              </a:rPr>
              <a:t>forblank</a:t>
            </a:r>
            <a:r>
              <a:rPr lang="en-US" b="1" dirty="0">
                <a:solidFill>
                  <a:schemeClr val="tx1"/>
                </a:solidFill>
              </a:rPr>
              <a:t> and V2 is the volume of NaOH solution used for sample</a:t>
            </a:r>
          </a:p>
          <a:p>
            <a:pPr algn="ctr"/>
            <a:endParaRPr lang="en-US" dirty="0"/>
          </a:p>
          <a:p>
            <a:pPr algn="ctr"/>
            <a:endParaRPr lang="en-US" dirty="0"/>
          </a:p>
        </p:txBody>
      </p:sp>
      <p:pic>
        <p:nvPicPr>
          <p:cNvPr id="6" name="Picture 5">
            <a:extLst>
              <a:ext uri="{FF2B5EF4-FFF2-40B4-BE49-F238E27FC236}">
                <a16:creationId xmlns:a16="http://schemas.microsoft.com/office/drawing/2014/main" id="{972ECFA2-D6D5-4524-89C5-15D528930A9F}"/>
              </a:ext>
            </a:extLst>
          </p:cNvPr>
          <p:cNvPicPr>
            <a:picLocks noChangeAspect="1"/>
          </p:cNvPicPr>
          <p:nvPr/>
        </p:nvPicPr>
        <p:blipFill>
          <a:blip r:embed="rId2"/>
          <a:stretch>
            <a:fillRect/>
          </a:stretch>
        </p:blipFill>
        <p:spPr>
          <a:xfrm>
            <a:off x="4558954" y="1386094"/>
            <a:ext cx="3670646" cy="1027872"/>
          </a:xfrm>
          <a:prstGeom prst="rect">
            <a:avLst/>
          </a:prstGeom>
        </p:spPr>
      </p:pic>
      <p:sp>
        <p:nvSpPr>
          <p:cNvPr id="7" name="Rectangle 6">
            <a:extLst>
              <a:ext uri="{FF2B5EF4-FFF2-40B4-BE49-F238E27FC236}">
                <a16:creationId xmlns:a16="http://schemas.microsoft.com/office/drawing/2014/main" id="{186BA01D-D49F-4802-81A4-8629431C7579}"/>
              </a:ext>
            </a:extLst>
          </p:cNvPr>
          <p:cNvSpPr/>
          <p:nvPr/>
        </p:nvSpPr>
        <p:spPr>
          <a:xfrm>
            <a:off x="410817" y="3591339"/>
            <a:ext cx="11516140" cy="305793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highlight>
                  <a:srgbClr val="FFFF00"/>
                </a:highlight>
              </a:rPr>
              <a:t>Hydroxyl content was </a:t>
            </a:r>
            <a:r>
              <a:rPr lang="en-US" b="1" dirty="0">
                <a:solidFill>
                  <a:schemeClr val="tx1"/>
                </a:solidFill>
              </a:rPr>
              <a:t>determined by acetylation with acetyl chloride in pyridine. The excess of acetyl chloride was decomposed with water and the </a:t>
            </a:r>
            <a:r>
              <a:rPr lang="en-US" b="1" dirty="0" err="1">
                <a:solidFill>
                  <a:schemeClr val="tx1"/>
                </a:solidFill>
              </a:rPr>
              <a:t>resulting</a:t>
            </a:r>
            <a:r>
              <a:rPr lang="en-US" b="1" dirty="0">
                <a:solidFill>
                  <a:schemeClr val="tx1"/>
                </a:solidFill>
              </a:rPr>
              <a:t> acetic acid, formed both in hydrolysis and in the acetylation process, was titrated with standard alkali using the following formula.</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p:txBody>
      </p:sp>
      <p:pic>
        <p:nvPicPr>
          <p:cNvPr id="8" name="Picture 7">
            <a:extLst>
              <a:ext uri="{FF2B5EF4-FFF2-40B4-BE49-F238E27FC236}">
                <a16:creationId xmlns:a16="http://schemas.microsoft.com/office/drawing/2014/main" id="{C718F30B-F6BC-4F84-862D-0CABFE21EEB8}"/>
              </a:ext>
            </a:extLst>
          </p:cNvPr>
          <p:cNvPicPr>
            <a:picLocks noChangeAspect="1"/>
          </p:cNvPicPr>
          <p:nvPr/>
        </p:nvPicPr>
        <p:blipFill>
          <a:blip r:embed="rId3"/>
          <a:stretch>
            <a:fillRect/>
          </a:stretch>
        </p:blipFill>
        <p:spPr>
          <a:xfrm>
            <a:off x="4386470" y="5120308"/>
            <a:ext cx="4532243" cy="1060173"/>
          </a:xfrm>
          <a:prstGeom prst="rect">
            <a:avLst/>
          </a:prstGeom>
        </p:spPr>
      </p:pic>
    </p:spTree>
    <p:extLst>
      <p:ext uri="{BB962C8B-B14F-4D97-AF65-F5344CB8AC3E}">
        <p14:creationId xmlns:p14="http://schemas.microsoft.com/office/powerpoint/2010/main" val="1992560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5F03E9-DB83-4736-BDD7-90F7ED585732}"/>
              </a:ext>
            </a:extLst>
          </p:cNvPr>
          <p:cNvSpPr/>
          <p:nvPr/>
        </p:nvSpPr>
        <p:spPr>
          <a:xfrm>
            <a:off x="742122" y="198783"/>
            <a:ext cx="11078817" cy="7818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where V1 is the volume of KOH solution used for blank and V2 is the volume of KOH solution used for sample.</a:t>
            </a:r>
          </a:p>
        </p:txBody>
      </p:sp>
      <p:sp>
        <p:nvSpPr>
          <p:cNvPr id="5" name="Rectangle 4">
            <a:extLst>
              <a:ext uri="{FF2B5EF4-FFF2-40B4-BE49-F238E27FC236}">
                <a16:creationId xmlns:a16="http://schemas.microsoft.com/office/drawing/2014/main" id="{CDAA689E-D325-411E-9715-7DCB529CA6F9}"/>
              </a:ext>
            </a:extLst>
          </p:cNvPr>
          <p:cNvSpPr/>
          <p:nvPr/>
        </p:nvSpPr>
        <p:spPr>
          <a:xfrm>
            <a:off x="742122" y="1298711"/>
            <a:ext cx="11078817" cy="276970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highlight>
                  <a:srgbClr val="FFFF00"/>
                </a:highlight>
              </a:rPr>
              <a:t>The chlorine content </a:t>
            </a:r>
            <a:r>
              <a:rPr lang="en-US" b="1" dirty="0">
                <a:solidFill>
                  <a:schemeClr val="tx1"/>
                </a:solidFill>
              </a:rPr>
              <a:t>was determined by treating the resin solution with alcoholic KOH and titrating it against standard HCl </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p:txBody>
      </p:sp>
      <p:pic>
        <p:nvPicPr>
          <p:cNvPr id="6" name="Picture 5">
            <a:extLst>
              <a:ext uri="{FF2B5EF4-FFF2-40B4-BE49-F238E27FC236}">
                <a16:creationId xmlns:a16="http://schemas.microsoft.com/office/drawing/2014/main" id="{14904BD9-2DD5-4627-BBC7-50F75F45BF61}"/>
              </a:ext>
            </a:extLst>
          </p:cNvPr>
          <p:cNvPicPr>
            <a:picLocks noChangeAspect="1"/>
          </p:cNvPicPr>
          <p:nvPr/>
        </p:nvPicPr>
        <p:blipFill>
          <a:blip r:embed="rId2"/>
          <a:stretch>
            <a:fillRect/>
          </a:stretch>
        </p:blipFill>
        <p:spPr>
          <a:xfrm>
            <a:off x="4174435" y="2880690"/>
            <a:ext cx="5314122" cy="1055206"/>
          </a:xfrm>
          <a:prstGeom prst="rect">
            <a:avLst/>
          </a:prstGeom>
        </p:spPr>
      </p:pic>
    </p:spTree>
    <p:extLst>
      <p:ext uri="{BB962C8B-B14F-4D97-AF65-F5344CB8AC3E}">
        <p14:creationId xmlns:p14="http://schemas.microsoft.com/office/powerpoint/2010/main" val="1013572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18C1FF-34C8-416B-A248-87201637A1AF}"/>
              </a:ext>
            </a:extLst>
          </p:cNvPr>
          <p:cNvSpPr/>
          <p:nvPr/>
        </p:nvSpPr>
        <p:spPr>
          <a:xfrm>
            <a:off x="4320209" y="145775"/>
            <a:ext cx="3008243" cy="477077"/>
          </a:xfrm>
          <a:prstGeom prst="rect">
            <a:avLst/>
          </a:prstGeom>
          <a:solidFill>
            <a:schemeClr val="bg2">
              <a:lumMod val="90000"/>
            </a:schemeClr>
          </a:solidFill>
          <a:effectLst>
            <a:outerShdw blurRad="76200" dir="13500000" sy="23000" kx="1200000" algn="br" rotWithShape="0">
              <a:prstClr val="black">
                <a:alpha val="2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FTIR of Polyurethane</a:t>
            </a:r>
          </a:p>
        </p:txBody>
      </p:sp>
      <p:sp>
        <p:nvSpPr>
          <p:cNvPr id="6" name="Rectangle 5">
            <a:extLst>
              <a:ext uri="{FF2B5EF4-FFF2-40B4-BE49-F238E27FC236}">
                <a16:creationId xmlns:a16="http://schemas.microsoft.com/office/drawing/2014/main" id="{FDBF6BA9-9F8C-487D-AC3E-1DF78DDF18C4}"/>
              </a:ext>
            </a:extLst>
          </p:cNvPr>
          <p:cNvSpPr/>
          <p:nvPr/>
        </p:nvSpPr>
        <p:spPr>
          <a:xfrm>
            <a:off x="437322" y="821636"/>
            <a:ext cx="11423374" cy="520810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0652683-B1A4-4D7E-BD35-2486401D50EE}"/>
              </a:ext>
            </a:extLst>
          </p:cNvPr>
          <p:cNvPicPr>
            <a:picLocks noChangeAspect="1"/>
          </p:cNvPicPr>
          <p:nvPr/>
        </p:nvPicPr>
        <p:blipFill>
          <a:blip r:embed="rId2"/>
          <a:stretch>
            <a:fillRect/>
          </a:stretch>
        </p:blipFill>
        <p:spPr>
          <a:xfrm>
            <a:off x="954157" y="1179443"/>
            <a:ext cx="10071652" cy="4505739"/>
          </a:xfrm>
          <a:prstGeom prst="rect">
            <a:avLst/>
          </a:prstGeom>
        </p:spPr>
      </p:pic>
    </p:spTree>
    <p:extLst>
      <p:ext uri="{BB962C8B-B14F-4D97-AF65-F5344CB8AC3E}">
        <p14:creationId xmlns:p14="http://schemas.microsoft.com/office/powerpoint/2010/main" val="2396989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B2585-A067-41FC-A705-DCEB2A57E493}"/>
              </a:ext>
            </a:extLst>
          </p:cNvPr>
          <p:cNvPicPr>
            <a:picLocks noChangeAspect="1"/>
          </p:cNvPicPr>
          <p:nvPr/>
        </p:nvPicPr>
        <p:blipFill>
          <a:blip r:embed="rId2"/>
          <a:stretch>
            <a:fillRect/>
          </a:stretch>
        </p:blipFill>
        <p:spPr>
          <a:xfrm>
            <a:off x="225287" y="728870"/>
            <a:ext cx="11396870" cy="5340626"/>
          </a:xfrm>
          <a:prstGeom prst="rect">
            <a:avLst/>
          </a:prstGeom>
        </p:spPr>
      </p:pic>
    </p:spTree>
    <p:extLst>
      <p:ext uri="{BB962C8B-B14F-4D97-AF65-F5344CB8AC3E}">
        <p14:creationId xmlns:p14="http://schemas.microsoft.com/office/powerpoint/2010/main" val="236345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A02539-68BA-4786-A5BD-3ECC94FD9A8C}"/>
              </a:ext>
            </a:extLst>
          </p:cNvPr>
          <p:cNvPicPr>
            <a:picLocks noChangeAspect="1"/>
          </p:cNvPicPr>
          <p:nvPr/>
        </p:nvPicPr>
        <p:blipFill>
          <a:blip r:embed="rId2"/>
          <a:stretch>
            <a:fillRect/>
          </a:stretch>
        </p:blipFill>
        <p:spPr>
          <a:xfrm>
            <a:off x="1119808" y="397566"/>
            <a:ext cx="9952383" cy="3296892"/>
          </a:xfrm>
          <a:prstGeom prst="rect">
            <a:avLst/>
          </a:prstGeom>
        </p:spPr>
      </p:pic>
    </p:spTree>
    <p:extLst>
      <p:ext uri="{BB962C8B-B14F-4D97-AF65-F5344CB8AC3E}">
        <p14:creationId xmlns:p14="http://schemas.microsoft.com/office/powerpoint/2010/main" val="2878099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4E7D33-28F7-4F91-A7C1-627615100C3D}"/>
              </a:ext>
            </a:extLst>
          </p:cNvPr>
          <p:cNvPicPr>
            <a:picLocks noChangeAspect="1"/>
          </p:cNvPicPr>
          <p:nvPr/>
        </p:nvPicPr>
        <p:blipFill>
          <a:blip r:embed="rId2"/>
          <a:stretch>
            <a:fillRect/>
          </a:stretch>
        </p:blipFill>
        <p:spPr>
          <a:xfrm>
            <a:off x="834886" y="186773"/>
            <a:ext cx="10522227" cy="3242227"/>
          </a:xfrm>
          <a:prstGeom prst="rect">
            <a:avLst/>
          </a:prstGeom>
        </p:spPr>
      </p:pic>
      <p:pic>
        <p:nvPicPr>
          <p:cNvPr id="5" name="Picture 4">
            <a:extLst>
              <a:ext uri="{FF2B5EF4-FFF2-40B4-BE49-F238E27FC236}">
                <a16:creationId xmlns:a16="http://schemas.microsoft.com/office/drawing/2014/main" id="{536BB252-4F7C-499F-9904-ADBB3DDFDD58}"/>
              </a:ext>
            </a:extLst>
          </p:cNvPr>
          <p:cNvPicPr>
            <a:picLocks noChangeAspect="1"/>
          </p:cNvPicPr>
          <p:nvPr/>
        </p:nvPicPr>
        <p:blipFill>
          <a:blip r:embed="rId3"/>
          <a:stretch>
            <a:fillRect/>
          </a:stretch>
        </p:blipFill>
        <p:spPr>
          <a:xfrm>
            <a:off x="1060174" y="3429000"/>
            <a:ext cx="9780103" cy="2927695"/>
          </a:xfrm>
          <a:prstGeom prst="rect">
            <a:avLst/>
          </a:prstGeom>
        </p:spPr>
      </p:pic>
    </p:spTree>
    <p:extLst>
      <p:ext uri="{BB962C8B-B14F-4D97-AF65-F5344CB8AC3E}">
        <p14:creationId xmlns:p14="http://schemas.microsoft.com/office/powerpoint/2010/main" val="156188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0C9961-2485-40B6-9CF0-1E2F1DBF8562}"/>
              </a:ext>
            </a:extLst>
          </p:cNvPr>
          <p:cNvSpPr/>
          <p:nvPr/>
        </p:nvSpPr>
        <p:spPr>
          <a:xfrm>
            <a:off x="874643" y="477078"/>
            <a:ext cx="10363200" cy="208059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Question: Find and explain the characteristic bands of the polymers listed below:-</a:t>
            </a:r>
          </a:p>
          <a:p>
            <a:pPr algn="ctr"/>
            <a:endParaRPr lang="en-US" sz="2000" b="1" dirty="0">
              <a:solidFill>
                <a:schemeClr val="tx1"/>
              </a:solidFill>
            </a:endParaRPr>
          </a:p>
          <a:p>
            <a:pPr algn="ctr"/>
            <a:r>
              <a:rPr lang="en-US" sz="2000" b="1" dirty="0">
                <a:solidFill>
                  <a:schemeClr val="tx1"/>
                </a:solidFill>
              </a:rPr>
              <a:t>1- unsaturated polyester</a:t>
            </a:r>
          </a:p>
          <a:p>
            <a:pPr algn="ctr"/>
            <a:r>
              <a:rPr lang="en-US" sz="2000" b="1" dirty="0">
                <a:solidFill>
                  <a:schemeClr val="tx1"/>
                </a:solidFill>
              </a:rPr>
              <a:t>2- phenolic resin type </a:t>
            </a:r>
            <a:r>
              <a:rPr lang="en-US" sz="2000" b="1" dirty="0" err="1">
                <a:solidFill>
                  <a:schemeClr val="tx1"/>
                </a:solidFill>
              </a:rPr>
              <a:t>resol</a:t>
            </a:r>
            <a:r>
              <a:rPr lang="en-US" sz="2000" b="1" dirty="0">
                <a:solidFill>
                  <a:schemeClr val="tx1"/>
                </a:solidFill>
              </a:rPr>
              <a:t> </a:t>
            </a:r>
          </a:p>
          <a:p>
            <a:pPr algn="ctr"/>
            <a:r>
              <a:rPr lang="en-US" sz="2000" b="1" dirty="0">
                <a:solidFill>
                  <a:schemeClr val="tx1"/>
                </a:solidFill>
              </a:rPr>
              <a:t>3- siloxane </a:t>
            </a:r>
            <a:r>
              <a:rPr lang="en-US" sz="2000" b="1" dirty="0" err="1">
                <a:solidFill>
                  <a:schemeClr val="tx1"/>
                </a:solidFill>
              </a:rPr>
              <a:t>resine</a:t>
            </a:r>
            <a:r>
              <a:rPr lang="en-US" sz="2000" b="1" dirty="0">
                <a:solidFill>
                  <a:schemeClr val="tx1"/>
                </a:solidFill>
              </a:rPr>
              <a:t> ( PDMS )</a:t>
            </a:r>
          </a:p>
        </p:txBody>
      </p:sp>
    </p:spTree>
    <p:extLst>
      <p:ext uri="{BB962C8B-B14F-4D97-AF65-F5344CB8AC3E}">
        <p14:creationId xmlns:p14="http://schemas.microsoft.com/office/powerpoint/2010/main" val="293190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0FD10D-9B43-4CEF-B87D-513B89A02842}"/>
              </a:ext>
            </a:extLst>
          </p:cNvPr>
          <p:cNvPicPr>
            <a:picLocks noChangeAspect="1"/>
          </p:cNvPicPr>
          <p:nvPr/>
        </p:nvPicPr>
        <p:blipFill>
          <a:blip r:embed="rId2"/>
          <a:stretch>
            <a:fillRect/>
          </a:stretch>
        </p:blipFill>
        <p:spPr>
          <a:xfrm>
            <a:off x="1099930" y="133350"/>
            <a:ext cx="9342783" cy="3105150"/>
          </a:xfrm>
          <a:prstGeom prst="rect">
            <a:avLst/>
          </a:prstGeom>
        </p:spPr>
      </p:pic>
      <p:pic>
        <p:nvPicPr>
          <p:cNvPr id="6" name="Picture 5">
            <a:extLst>
              <a:ext uri="{FF2B5EF4-FFF2-40B4-BE49-F238E27FC236}">
                <a16:creationId xmlns:a16="http://schemas.microsoft.com/office/drawing/2014/main" id="{377EB066-BDCE-4D99-B1C0-4BB407790F69}"/>
              </a:ext>
            </a:extLst>
          </p:cNvPr>
          <p:cNvPicPr>
            <a:picLocks noChangeAspect="1"/>
          </p:cNvPicPr>
          <p:nvPr/>
        </p:nvPicPr>
        <p:blipFill>
          <a:blip r:embed="rId3"/>
          <a:stretch>
            <a:fillRect/>
          </a:stretch>
        </p:blipFill>
        <p:spPr>
          <a:xfrm>
            <a:off x="1099930" y="3619500"/>
            <a:ext cx="9342783" cy="2913822"/>
          </a:xfrm>
          <a:prstGeom prst="rect">
            <a:avLst/>
          </a:prstGeom>
        </p:spPr>
      </p:pic>
    </p:spTree>
    <p:extLst>
      <p:ext uri="{BB962C8B-B14F-4D97-AF65-F5344CB8AC3E}">
        <p14:creationId xmlns:p14="http://schemas.microsoft.com/office/powerpoint/2010/main" val="152722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7BF717-7A73-4510-B9EC-7F13E6972FB7}"/>
              </a:ext>
            </a:extLst>
          </p:cNvPr>
          <p:cNvPicPr>
            <a:picLocks noChangeAspect="1"/>
          </p:cNvPicPr>
          <p:nvPr/>
        </p:nvPicPr>
        <p:blipFill>
          <a:blip r:embed="rId2"/>
          <a:stretch>
            <a:fillRect/>
          </a:stretch>
        </p:blipFill>
        <p:spPr>
          <a:xfrm>
            <a:off x="901149" y="649357"/>
            <a:ext cx="10376452" cy="5380382"/>
          </a:xfrm>
          <a:prstGeom prst="rect">
            <a:avLst/>
          </a:prstGeom>
        </p:spPr>
      </p:pic>
    </p:spTree>
    <p:extLst>
      <p:ext uri="{BB962C8B-B14F-4D97-AF65-F5344CB8AC3E}">
        <p14:creationId xmlns:p14="http://schemas.microsoft.com/office/powerpoint/2010/main" val="247076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7197CF-0323-4F85-A8FB-21F6DE9739CA}"/>
              </a:ext>
            </a:extLst>
          </p:cNvPr>
          <p:cNvPicPr>
            <a:picLocks noChangeAspect="1"/>
          </p:cNvPicPr>
          <p:nvPr/>
        </p:nvPicPr>
        <p:blipFill>
          <a:blip r:embed="rId2"/>
          <a:stretch>
            <a:fillRect/>
          </a:stretch>
        </p:blipFill>
        <p:spPr>
          <a:xfrm>
            <a:off x="967409" y="527395"/>
            <a:ext cx="10084904" cy="5237301"/>
          </a:xfrm>
          <a:prstGeom prst="rect">
            <a:avLst/>
          </a:prstGeom>
        </p:spPr>
      </p:pic>
    </p:spTree>
    <p:extLst>
      <p:ext uri="{BB962C8B-B14F-4D97-AF65-F5344CB8AC3E}">
        <p14:creationId xmlns:p14="http://schemas.microsoft.com/office/powerpoint/2010/main" val="378333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73F4E-F146-4933-AC63-CBDAA7AE808A}"/>
              </a:ext>
            </a:extLst>
          </p:cNvPr>
          <p:cNvPicPr>
            <a:picLocks noChangeAspect="1"/>
          </p:cNvPicPr>
          <p:nvPr/>
        </p:nvPicPr>
        <p:blipFill>
          <a:blip r:embed="rId2"/>
          <a:stretch>
            <a:fillRect/>
          </a:stretch>
        </p:blipFill>
        <p:spPr>
          <a:xfrm>
            <a:off x="1470991" y="636104"/>
            <a:ext cx="9090992" cy="5353879"/>
          </a:xfrm>
          <a:prstGeom prst="rect">
            <a:avLst/>
          </a:prstGeom>
        </p:spPr>
      </p:pic>
    </p:spTree>
    <p:extLst>
      <p:ext uri="{BB962C8B-B14F-4D97-AF65-F5344CB8AC3E}">
        <p14:creationId xmlns:p14="http://schemas.microsoft.com/office/powerpoint/2010/main" val="287868714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380</TotalTime>
  <Words>803</Words>
  <Application>Microsoft Office PowerPoint</Application>
  <PresentationFormat>Widescreen</PresentationFormat>
  <Paragraphs>57</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Aharoni</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24</cp:revision>
  <dcterms:created xsi:type="dcterms:W3CDTF">2022-02-23T02:14:50Z</dcterms:created>
  <dcterms:modified xsi:type="dcterms:W3CDTF">2022-03-12T20:28:54Z</dcterms:modified>
</cp:coreProperties>
</file>